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56" r:id="rId2"/>
    <p:sldId id="257" r:id="rId3"/>
    <p:sldId id="302" r:id="rId4"/>
    <p:sldId id="258" r:id="rId5"/>
    <p:sldId id="269" r:id="rId6"/>
    <p:sldId id="259" r:id="rId7"/>
    <p:sldId id="271" r:id="rId8"/>
    <p:sldId id="270" r:id="rId9"/>
    <p:sldId id="261" r:id="rId10"/>
    <p:sldId id="264" r:id="rId11"/>
    <p:sldId id="262" r:id="rId12"/>
    <p:sldId id="299" r:id="rId13"/>
    <p:sldId id="303" r:id="rId14"/>
    <p:sldId id="265" r:id="rId15"/>
    <p:sldId id="272" r:id="rId16"/>
    <p:sldId id="266" r:id="rId17"/>
    <p:sldId id="273" r:id="rId18"/>
    <p:sldId id="274" r:id="rId19"/>
    <p:sldId id="275" r:id="rId20"/>
    <p:sldId id="276" r:id="rId21"/>
    <p:sldId id="268" r:id="rId22"/>
    <p:sldId id="277" r:id="rId23"/>
    <p:sldId id="293" r:id="rId24"/>
    <p:sldId id="294" r:id="rId25"/>
    <p:sldId id="295" r:id="rId26"/>
    <p:sldId id="297" r:id="rId27"/>
    <p:sldId id="278" r:id="rId28"/>
    <p:sldId id="279" r:id="rId29"/>
    <p:sldId id="280" r:id="rId30"/>
    <p:sldId id="281" r:id="rId31"/>
    <p:sldId id="282" r:id="rId32"/>
    <p:sldId id="283" r:id="rId33"/>
    <p:sldId id="284" r:id="rId34"/>
    <p:sldId id="285" r:id="rId35"/>
    <p:sldId id="286" r:id="rId36"/>
    <p:sldId id="287" r:id="rId37"/>
    <p:sldId id="288" r:id="rId38"/>
    <p:sldId id="290" r:id="rId39"/>
    <p:sldId id="291" r:id="rId40"/>
    <p:sldId id="292" r:id="rId41"/>
    <p:sldId id="289" r:id="rId42"/>
    <p:sldId id="301"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276" autoAdjust="0"/>
  </p:normalViewPr>
  <p:slideViewPr>
    <p:cSldViewPr snapToGrid="0" snapToObjects="1">
      <p:cViewPr varScale="1">
        <p:scale>
          <a:sx n="83" d="100"/>
          <a:sy n="83" d="100"/>
        </p:scale>
        <p:origin x="-53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0BDD5A-DD09-B944-B964-17944B97BFFC}" type="datetimeFigureOut">
              <a:rPr lang="en-US" smtClean="0"/>
              <a:pPr/>
              <a:t>12/10/12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6A394B-8DA2-E147-B794-CC83D4D6D359}" type="slidenum">
              <a:rPr lang="en-US" smtClean="0"/>
              <a:pPr/>
              <a:t>‹#›</a:t>
            </a:fld>
            <a:endParaRPr lang="en-US"/>
          </a:p>
        </p:txBody>
      </p:sp>
    </p:spTree>
    <p:extLst>
      <p:ext uri="{BB962C8B-B14F-4D97-AF65-F5344CB8AC3E}">
        <p14:creationId xmlns:p14="http://schemas.microsoft.com/office/powerpoint/2010/main" val="420092701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 delay is because of cross coupled feedback design—it</a:t>
            </a:r>
            <a:r>
              <a:rPr lang="en-US" baseline="0" dirty="0" smtClean="0"/>
              <a:t> reduces operation speed and an increase in power dissipation is incurred</a:t>
            </a:r>
          </a:p>
          <a:p>
            <a:r>
              <a:rPr lang="en-US" baseline="0" dirty="0" smtClean="0"/>
              <a:t>Low </a:t>
            </a:r>
            <a:r>
              <a:rPr lang="en-US" baseline="0" dirty="0" err="1" smtClean="0"/>
              <a:t>vth</a:t>
            </a:r>
            <a:r>
              <a:rPr lang="en-US" baseline="0" dirty="0" smtClean="0"/>
              <a:t> trans in cross coupled latches (critical path) to increase the speed of operation, other trans are high </a:t>
            </a:r>
            <a:r>
              <a:rPr lang="en-US" baseline="0" dirty="0" err="1" smtClean="0"/>
              <a:t>vt</a:t>
            </a:r>
            <a:r>
              <a:rPr lang="en-US" baseline="0" dirty="0" smtClean="0"/>
              <a:t> to reduce leakage current</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4</a:t>
            </a:fld>
            <a:endParaRPr lang="en-US"/>
          </a:p>
        </p:txBody>
      </p:sp>
    </p:spTree>
    <p:extLst>
      <p:ext uri="{BB962C8B-B14F-4D97-AF65-F5344CB8AC3E}">
        <p14:creationId xmlns:p14="http://schemas.microsoft.com/office/powerpoint/2010/main" val="2374986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Again the outer feedback needs to be inverting as the input and output of the master latch have complementary </a:t>
            </a:r>
            <a:r>
              <a:rPr lang="fi-FI" sz="1200" b="0" i="0" u="none" strike="noStrike" kern="1200" baseline="0" dirty="0" err="1" smtClean="0">
                <a:solidFill>
                  <a:schemeClr val="tx1"/>
                </a:solidFill>
                <a:latin typeface="+mn-lt"/>
                <a:ea typeface="+mn-ea"/>
                <a:cs typeface="+mn-cs"/>
              </a:rPr>
              <a:t>values</a:t>
            </a:r>
            <a:r>
              <a:rPr lang="fi-FI" sz="1200" b="0" i="0" u="none" strike="noStrike" kern="1200" baseline="0" dirty="0" smtClean="0">
                <a:solidFill>
                  <a:schemeClr val="tx1"/>
                </a:solidFill>
                <a:latin typeface="+mn-lt"/>
                <a:ea typeface="+mn-ea"/>
                <a:cs typeface="+mn-cs"/>
              </a:rPr>
              <a:t>.</a:t>
            </a:r>
          </a:p>
          <a:p>
            <a:r>
              <a:rPr lang="fi-FI" sz="1200" b="0" i="0" u="none" strike="noStrike" kern="1200" baseline="0" dirty="0" smtClean="0">
                <a:solidFill>
                  <a:schemeClr val="tx1"/>
                </a:solidFill>
                <a:latin typeface="+mn-lt"/>
                <a:ea typeface="+mn-ea"/>
                <a:cs typeface="+mn-cs"/>
              </a:rPr>
              <a:t>Clock </a:t>
            </a:r>
            <a:r>
              <a:rPr lang="fi-FI" sz="1200" b="0" i="0" u="none" strike="noStrike" kern="1200" baseline="0" dirty="0" err="1" smtClean="0">
                <a:solidFill>
                  <a:schemeClr val="tx1"/>
                </a:solidFill>
                <a:latin typeface="+mn-lt"/>
                <a:ea typeface="+mn-ea"/>
                <a:cs typeface="+mn-cs"/>
              </a:rPr>
              <a:t>needs</a:t>
            </a:r>
            <a:r>
              <a:rPr lang="fi-FI" sz="1200" b="0" i="0" u="none" strike="noStrike" kern="1200" baseline="0" dirty="0" smtClean="0">
                <a:solidFill>
                  <a:schemeClr val="tx1"/>
                </a:solidFill>
                <a:latin typeface="+mn-lt"/>
                <a:ea typeface="+mn-ea"/>
                <a:cs typeface="+mn-cs"/>
              </a:rPr>
              <a:t> to </a:t>
            </a:r>
            <a:r>
              <a:rPr lang="fi-FI" sz="1200" b="0" i="0" u="none" strike="noStrike" kern="1200" baseline="0" dirty="0" err="1" smtClean="0">
                <a:solidFill>
                  <a:schemeClr val="tx1"/>
                </a:solidFill>
                <a:latin typeface="+mn-lt"/>
                <a:ea typeface="+mn-ea"/>
                <a:cs typeface="+mn-cs"/>
              </a:rPr>
              <a:t>be</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low</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during</a:t>
            </a:r>
            <a:r>
              <a:rPr lang="fi-FI" sz="1200" b="0" i="0" u="none" strike="noStrike" kern="1200" baseline="0" dirty="0" smtClean="0">
                <a:solidFill>
                  <a:schemeClr val="tx1"/>
                </a:solidFill>
                <a:latin typeface="+mn-lt"/>
                <a:ea typeface="+mn-ea"/>
                <a:cs typeface="+mn-cs"/>
              </a:rPr>
              <a:t> the </a:t>
            </a:r>
            <a:r>
              <a:rPr lang="fi-FI" sz="1200" b="0" i="0" u="none" strike="noStrike" kern="1200" baseline="0" dirty="0" err="1" smtClean="0">
                <a:solidFill>
                  <a:schemeClr val="tx1"/>
                </a:solidFill>
                <a:latin typeface="+mn-lt"/>
                <a:ea typeface="+mn-ea"/>
                <a:cs typeface="+mn-cs"/>
              </a:rPr>
              <a:t>sleep</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mode</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22</a:t>
            </a:fld>
            <a:endParaRPr lang="en-US"/>
          </a:p>
        </p:txBody>
      </p:sp>
    </p:spTree>
    <p:extLst>
      <p:ext uri="{BB962C8B-B14F-4D97-AF65-F5344CB8AC3E}">
        <p14:creationId xmlns:p14="http://schemas.microsoft.com/office/powerpoint/2010/main" val="1608145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Again the outer feedback needs to be inverting as the input and output of the master latch have complementary </a:t>
            </a:r>
            <a:r>
              <a:rPr lang="fi-FI" sz="1200" b="0" i="0" u="none" strike="noStrike" kern="1200" baseline="0" dirty="0" err="1" smtClean="0">
                <a:solidFill>
                  <a:schemeClr val="tx1"/>
                </a:solidFill>
                <a:latin typeface="+mn-lt"/>
                <a:ea typeface="+mn-ea"/>
                <a:cs typeface="+mn-cs"/>
              </a:rPr>
              <a:t>values</a:t>
            </a:r>
            <a:r>
              <a:rPr lang="fi-FI" sz="1200" b="0" i="0" u="none" strike="noStrike" kern="1200" baseline="0" dirty="0" smtClean="0">
                <a:solidFill>
                  <a:schemeClr val="tx1"/>
                </a:solidFill>
                <a:latin typeface="+mn-lt"/>
                <a:ea typeface="+mn-ea"/>
                <a:cs typeface="+mn-cs"/>
              </a:rPr>
              <a:t>.</a:t>
            </a:r>
          </a:p>
          <a:p>
            <a:r>
              <a:rPr lang="fi-FI" sz="1200" b="0" i="0" u="none" strike="noStrike" kern="1200" baseline="0" dirty="0" smtClean="0">
                <a:solidFill>
                  <a:schemeClr val="tx1"/>
                </a:solidFill>
                <a:latin typeface="+mn-lt"/>
                <a:ea typeface="+mn-ea"/>
                <a:cs typeface="+mn-cs"/>
              </a:rPr>
              <a:t>Clock </a:t>
            </a:r>
            <a:r>
              <a:rPr lang="fi-FI" sz="1200" b="0" i="0" u="none" strike="noStrike" kern="1200" baseline="0" dirty="0" err="1" smtClean="0">
                <a:solidFill>
                  <a:schemeClr val="tx1"/>
                </a:solidFill>
                <a:latin typeface="+mn-lt"/>
                <a:ea typeface="+mn-ea"/>
                <a:cs typeface="+mn-cs"/>
              </a:rPr>
              <a:t>needs</a:t>
            </a:r>
            <a:r>
              <a:rPr lang="fi-FI" sz="1200" b="0" i="0" u="none" strike="noStrike" kern="1200" baseline="0" dirty="0" smtClean="0">
                <a:solidFill>
                  <a:schemeClr val="tx1"/>
                </a:solidFill>
                <a:latin typeface="+mn-lt"/>
                <a:ea typeface="+mn-ea"/>
                <a:cs typeface="+mn-cs"/>
              </a:rPr>
              <a:t> to </a:t>
            </a:r>
            <a:r>
              <a:rPr lang="fi-FI" sz="1200" b="0" i="0" u="none" strike="noStrike" kern="1200" baseline="0" dirty="0" err="1" smtClean="0">
                <a:solidFill>
                  <a:schemeClr val="tx1"/>
                </a:solidFill>
                <a:latin typeface="+mn-lt"/>
                <a:ea typeface="+mn-ea"/>
                <a:cs typeface="+mn-cs"/>
              </a:rPr>
              <a:t>be</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low</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during</a:t>
            </a:r>
            <a:r>
              <a:rPr lang="fi-FI" sz="1200" b="0" i="0" u="none" strike="noStrike" kern="1200" baseline="0" dirty="0" smtClean="0">
                <a:solidFill>
                  <a:schemeClr val="tx1"/>
                </a:solidFill>
                <a:latin typeface="+mn-lt"/>
                <a:ea typeface="+mn-ea"/>
                <a:cs typeface="+mn-cs"/>
              </a:rPr>
              <a:t> the </a:t>
            </a:r>
            <a:r>
              <a:rPr lang="fi-FI" sz="1200" b="0" i="0" u="none" strike="noStrike" kern="1200" baseline="0" dirty="0" err="1" smtClean="0">
                <a:solidFill>
                  <a:schemeClr val="tx1"/>
                </a:solidFill>
                <a:latin typeface="+mn-lt"/>
                <a:ea typeface="+mn-ea"/>
                <a:cs typeface="+mn-cs"/>
              </a:rPr>
              <a:t>sleep</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mode</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27</a:t>
            </a:fld>
            <a:endParaRPr lang="en-US"/>
          </a:p>
        </p:txBody>
      </p:sp>
    </p:spTree>
    <p:extLst>
      <p:ext uri="{BB962C8B-B14F-4D97-AF65-F5344CB8AC3E}">
        <p14:creationId xmlns:p14="http://schemas.microsoft.com/office/powerpoint/2010/main" val="1608145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Again the outer feedback needs to be inverting as the input and output of the master latch have complementary </a:t>
            </a:r>
            <a:r>
              <a:rPr lang="fi-FI" sz="1200" b="0" i="0" u="none" strike="noStrike" kern="1200" baseline="0" dirty="0" err="1" smtClean="0">
                <a:solidFill>
                  <a:schemeClr val="tx1"/>
                </a:solidFill>
                <a:latin typeface="+mn-lt"/>
                <a:ea typeface="+mn-ea"/>
                <a:cs typeface="+mn-cs"/>
              </a:rPr>
              <a:t>values</a:t>
            </a:r>
            <a:r>
              <a:rPr lang="fi-FI" sz="1200" b="0" i="0" u="none" strike="noStrike" kern="1200" baseline="0" dirty="0" smtClean="0">
                <a:solidFill>
                  <a:schemeClr val="tx1"/>
                </a:solidFill>
                <a:latin typeface="+mn-lt"/>
                <a:ea typeface="+mn-ea"/>
                <a:cs typeface="+mn-cs"/>
              </a:rPr>
              <a:t>.</a:t>
            </a:r>
          </a:p>
          <a:p>
            <a:r>
              <a:rPr lang="fi-FI" sz="1200" b="0" i="0" u="none" strike="noStrike" kern="1200" baseline="0" dirty="0" smtClean="0">
                <a:solidFill>
                  <a:schemeClr val="tx1"/>
                </a:solidFill>
                <a:latin typeface="+mn-lt"/>
                <a:ea typeface="+mn-ea"/>
                <a:cs typeface="+mn-cs"/>
              </a:rPr>
              <a:t>Clock </a:t>
            </a:r>
            <a:r>
              <a:rPr lang="fi-FI" sz="1200" b="0" i="0" u="none" strike="noStrike" kern="1200" baseline="0" dirty="0" err="1" smtClean="0">
                <a:solidFill>
                  <a:schemeClr val="tx1"/>
                </a:solidFill>
                <a:latin typeface="+mn-lt"/>
                <a:ea typeface="+mn-ea"/>
                <a:cs typeface="+mn-cs"/>
              </a:rPr>
              <a:t>needs</a:t>
            </a:r>
            <a:r>
              <a:rPr lang="fi-FI" sz="1200" b="0" i="0" u="none" strike="noStrike" kern="1200" baseline="0" dirty="0" smtClean="0">
                <a:solidFill>
                  <a:schemeClr val="tx1"/>
                </a:solidFill>
                <a:latin typeface="+mn-lt"/>
                <a:ea typeface="+mn-ea"/>
                <a:cs typeface="+mn-cs"/>
              </a:rPr>
              <a:t> to </a:t>
            </a:r>
            <a:r>
              <a:rPr lang="fi-FI" sz="1200" b="0" i="0" u="none" strike="noStrike" kern="1200" baseline="0" dirty="0" err="1" smtClean="0">
                <a:solidFill>
                  <a:schemeClr val="tx1"/>
                </a:solidFill>
                <a:latin typeface="+mn-lt"/>
                <a:ea typeface="+mn-ea"/>
                <a:cs typeface="+mn-cs"/>
              </a:rPr>
              <a:t>be</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low</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during</a:t>
            </a:r>
            <a:r>
              <a:rPr lang="fi-FI" sz="1200" b="0" i="0" u="none" strike="noStrike" kern="1200" baseline="0" dirty="0" smtClean="0">
                <a:solidFill>
                  <a:schemeClr val="tx1"/>
                </a:solidFill>
                <a:latin typeface="+mn-lt"/>
                <a:ea typeface="+mn-ea"/>
                <a:cs typeface="+mn-cs"/>
              </a:rPr>
              <a:t> the </a:t>
            </a:r>
            <a:r>
              <a:rPr lang="fi-FI" sz="1200" b="0" i="0" u="none" strike="noStrike" kern="1200" baseline="0" dirty="0" err="1" smtClean="0">
                <a:solidFill>
                  <a:schemeClr val="tx1"/>
                </a:solidFill>
                <a:latin typeface="+mn-lt"/>
                <a:ea typeface="+mn-ea"/>
                <a:cs typeface="+mn-cs"/>
              </a:rPr>
              <a:t>sleep</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mode</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28</a:t>
            </a:fld>
            <a:endParaRPr lang="en-US"/>
          </a:p>
        </p:txBody>
      </p:sp>
    </p:spTree>
    <p:extLst>
      <p:ext uri="{BB962C8B-B14F-4D97-AF65-F5344CB8AC3E}">
        <p14:creationId xmlns:p14="http://schemas.microsoft.com/office/powerpoint/2010/main" val="1608145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Again the outer feedback needs to be inverting as the input and output of the master latch have complementary </a:t>
            </a:r>
            <a:r>
              <a:rPr lang="fi-FI" sz="1200" b="0" i="0" u="none" strike="noStrike" kern="1200" baseline="0" dirty="0" err="1" smtClean="0">
                <a:solidFill>
                  <a:schemeClr val="tx1"/>
                </a:solidFill>
                <a:latin typeface="+mn-lt"/>
                <a:ea typeface="+mn-ea"/>
                <a:cs typeface="+mn-cs"/>
              </a:rPr>
              <a:t>values</a:t>
            </a:r>
            <a:r>
              <a:rPr lang="fi-FI" sz="1200" b="0" i="0" u="none" strike="noStrike" kern="1200" baseline="0" dirty="0" smtClean="0">
                <a:solidFill>
                  <a:schemeClr val="tx1"/>
                </a:solidFill>
                <a:latin typeface="+mn-lt"/>
                <a:ea typeface="+mn-ea"/>
                <a:cs typeface="+mn-cs"/>
              </a:rPr>
              <a:t>.</a:t>
            </a:r>
          </a:p>
          <a:p>
            <a:r>
              <a:rPr lang="fi-FI" sz="1200" b="0" i="0" u="none" strike="noStrike" kern="1200" baseline="0" dirty="0" smtClean="0">
                <a:solidFill>
                  <a:schemeClr val="tx1"/>
                </a:solidFill>
                <a:latin typeface="+mn-lt"/>
                <a:ea typeface="+mn-ea"/>
                <a:cs typeface="+mn-cs"/>
              </a:rPr>
              <a:t>Clock </a:t>
            </a:r>
            <a:r>
              <a:rPr lang="fi-FI" sz="1200" b="0" i="0" u="none" strike="noStrike" kern="1200" baseline="0" dirty="0" err="1" smtClean="0">
                <a:solidFill>
                  <a:schemeClr val="tx1"/>
                </a:solidFill>
                <a:latin typeface="+mn-lt"/>
                <a:ea typeface="+mn-ea"/>
                <a:cs typeface="+mn-cs"/>
              </a:rPr>
              <a:t>needs</a:t>
            </a:r>
            <a:r>
              <a:rPr lang="fi-FI" sz="1200" b="0" i="0" u="none" strike="noStrike" kern="1200" baseline="0" dirty="0" smtClean="0">
                <a:solidFill>
                  <a:schemeClr val="tx1"/>
                </a:solidFill>
                <a:latin typeface="+mn-lt"/>
                <a:ea typeface="+mn-ea"/>
                <a:cs typeface="+mn-cs"/>
              </a:rPr>
              <a:t> to </a:t>
            </a:r>
            <a:r>
              <a:rPr lang="fi-FI" sz="1200" b="0" i="0" u="none" strike="noStrike" kern="1200" baseline="0" dirty="0" err="1" smtClean="0">
                <a:solidFill>
                  <a:schemeClr val="tx1"/>
                </a:solidFill>
                <a:latin typeface="+mn-lt"/>
                <a:ea typeface="+mn-ea"/>
                <a:cs typeface="+mn-cs"/>
              </a:rPr>
              <a:t>be</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low</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during</a:t>
            </a:r>
            <a:r>
              <a:rPr lang="fi-FI" sz="1200" b="0" i="0" u="none" strike="noStrike" kern="1200" baseline="0" dirty="0" smtClean="0">
                <a:solidFill>
                  <a:schemeClr val="tx1"/>
                </a:solidFill>
                <a:latin typeface="+mn-lt"/>
                <a:ea typeface="+mn-ea"/>
                <a:cs typeface="+mn-cs"/>
              </a:rPr>
              <a:t> the </a:t>
            </a:r>
            <a:r>
              <a:rPr lang="fi-FI" sz="1200" b="0" i="0" u="none" strike="noStrike" kern="1200" baseline="0" dirty="0" err="1" smtClean="0">
                <a:solidFill>
                  <a:schemeClr val="tx1"/>
                </a:solidFill>
                <a:latin typeface="+mn-lt"/>
                <a:ea typeface="+mn-ea"/>
                <a:cs typeface="+mn-cs"/>
              </a:rPr>
              <a:t>sleep</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mode</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29</a:t>
            </a:fld>
            <a:endParaRPr lang="en-US"/>
          </a:p>
        </p:txBody>
      </p:sp>
    </p:spTree>
    <p:extLst>
      <p:ext uri="{BB962C8B-B14F-4D97-AF65-F5344CB8AC3E}">
        <p14:creationId xmlns:p14="http://schemas.microsoft.com/office/powerpoint/2010/main" val="1608145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Again the outer feedback needs to be inverting as the input and output of the master latch have complementary </a:t>
            </a:r>
            <a:r>
              <a:rPr lang="fi-FI" sz="1200" b="0" i="0" u="none" strike="noStrike" kern="1200" baseline="0" dirty="0" err="1" smtClean="0">
                <a:solidFill>
                  <a:schemeClr val="tx1"/>
                </a:solidFill>
                <a:latin typeface="+mn-lt"/>
                <a:ea typeface="+mn-ea"/>
                <a:cs typeface="+mn-cs"/>
              </a:rPr>
              <a:t>values</a:t>
            </a:r>
            <a:r>
              <a:rPr lang="fi-FI" sz="1200" b="0" i="0" u="none" strike="noStrike" kern="1200" baseline="0" dirty="0" smtClean="0">
                <a:solidFill>
                  <a:schemeClr val="tx1"/>
                </a:solidFill>
                <a:latin typeface="+mn-lt"/>
                <a:ea typeface="+mn-ea"/>
                <a:cs typeface="+mn-cs"/>
              </a:rPr>
              <a:t>.</a:t>
            </a:r>
          </a:p>
          <a:p>
            <a:r>
              <a:rPr lang="fi-FI" sz="1200" b="0" i="0" u="none" strike="noStrike" kern="1200" baseline="0" dirty="0" smtClean="0">
                <a:solidFill>
                  <a:schemeClr val="tx1"/>
                </a:solidFill>
                <a:latin typeface="+mn-lt"/>
                <a:ea typeface="+mn-ea"/>
                <a:cs typeface="+mn-cs"/>
              </a:rPr>
              <a:t>Clock </a:t>
            </a:r>
            <a:r>
              <a:rPr lang="fi-FI" sz="1200" b="0" i="0" u="none" strike="noStrike" kern="1200" baseline="0" dirty="0" err="1" smtClean="0">
                <a:solidFill>
                  <a:schemeClr val="tx1"/>
                </a:solidFill>
                <a:latin typeface="+mn-lt"/>
                <a:ea typeface="+mn-ea"/>
                <a:cs typeface="+mn-cs"/>
              </a:rPr>
              <a:t>needs</a:t>
            </a:r>
            <a:r>
              <a:rPr lang="fi-FI" sz="1200" b="0" i="0" u="none" strike="noStrike" kern="1200" baseline="0" dirty="0" smtClean="0">
                <a:solidFill>
                  <a:schemeClr val="tx1"/>
                </a:solidFill>
                <a:latin typeface="+mn-lt"/>
                <a:ea typeface="+mn-ea"/>
                <a:cs typeface="+mn-cs"/>
              </a:rPr>
              <a:t> to </a:t>
            </a:r>
            <a:r>
              <a:rPr lang="fi-FI" sz="1200" b="0" i="0" u="none" strike="noStrike" kern="1200" baseline="0" dirty="0" err="1" smtClean="0">
                <a:solidFill>
                  <a:schemeClr val="tx1"/>
                </a:solidFill>
                <a:latin typeface="+mn-lt"/>
                <a:ea typeface="+mn-ea"/>
                <a:cs typeface="+mn-cs"/>
              </a:rPr>
              <a:t>be</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low</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during</a:t>
            </a:r>
            <a:r>
              <a:rPr lang="fi-FI" sz="1200" b="0" i="0" u="none" strike="noStrike" kern="1200" baseline="0" dirty="0" smtClean="0">
                <a:solidFill>
                  <a:schemeClr val="tx1"/>
                </a:solidFill>
                <a:latin typeface="+mn-lt"/>
                <a:ea typeface="+mn-ea"/>
                <a:cs typeface="+mn-cs"/>
              </a:rPr>
              <a:t> the </a:t>
            </a:r>
            <a:r>
              <a:rPr lang="fi-FI" sz="1200" b="0" i="0" u="none" strike="noStrike" kern="1200" baseline="0" dirty="0" err="1" smtClean="0">
                <a:solidFill>
                  <a:schemeClr val="tx1"/>
                </a:solidFill>
                <a:latin typeface="+mn-lt"/>
                <a:ea typeface="+mn-ea"/>
                <a:cs typeface="+mn-cs"/>
              </a:rPr>
              <a:t>sleep</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mode</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30</a:t>
            </a:fld>
            <a:endParaRPr lang="en-US"/>
          </a:p>
        </p:txBody>
      </p:sp>
    </p:spTree>
    <p:extLst>
      <p:ext uri="{BB962C8B-B14F-4D97-AF65-F5344CB8AC3E}">
        <p14:creationId xmlns:p14="http://schemas.microsoft.com/office/powerpoint/2010/main" val="1608145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Again the outer feedback needs to be inverting as the input and output of the master latch have complementary </a:t>
            </a:r>
            <a:r>
              <a:rPr lang="fi-FI" sz="1200" b="0" i="0" u="none" strike="noStrike" kern="1200" baseline="0" dirty="0" err="1" smtClean="0">
                <a:solidFill>
                  <a:schemeClr val="tx1"/>
                </a:solidFill>
                <a:latin typeface="+mn-lt"/>
                <a:ea typeface="+mn-ea"/>
                <a:cs typeface="+mn-cs"/>
              </a:rPr>
              <a:t>values</a:t>
            </a:r>
            <a:r>
              <a:rPr lang="fi-FI" sz="1200" b="0" i="0" u="none" strike="noStrike" kern="1200" baseline="0" dirty="0" smtClean="0">
                <a:solidFill>
                  <a:schemeClr val="tx1"/>
                </a:solidFill>
                <a:latin typeface="+mn-lt"/>
                <a:ea typeface="+mn-ea"/>
                <a:cs typeface="+mn-cs"/>
              </a:rPr>
              <a:t>.</a:t>
            </a:r>
          </a:p>
          <a:p>
            <a:r>
              <a:rPr lang="fi-FI" sz="1200" b="0" i="0" u="none" strike="noStrike" kern="1200" baseline="0" dirty="0" smtClean="0">
                <a:solidFill>
                  <a:schemeClr val="tx1"/>
                </a:solidFill>
                <a:latin typeface="+mn-lt"/>
                <a:ea typeface="+mn-ea"/>
                <a:cs typeface="+mn-cs"/>
              </a:rPr>
              <a:t>Clock </a:t>
            </a:r>
            <a:r>
              <a:rPr lang="fi-FI" sz="1200" b="0" i="0" u="none" strike="noStrike" kern="1200" baseline="0" dirty="0" err="1" smtClean="0">
                <a:solidFill>
                  <a:schemeClr val="tx1"/>
                </a:solidFill>
                <a:latin typeface="+mn-lt"/>
                <a:ea typeface="+mn-ea"/>
                <a:cs typeface="+mn-cs"/>
              </a:rPr>
              <a:t>needs</a:t>
            </a:r>
            <a:r>
              <a:rPr lang="fi-FI" sz="1200" b="0" i="0" u="none" strike="noStrike" kern="1200" baseline="0" dirty="0" smtClean="0">
                <a:solidFill>
                  <a:schemeClr val="tx1"/>
                </a:solidFill>
                <a:latin typeface="+mn-lt"/>
                <a:ea typeface="+mn-ea"/>
                <a:cs typeface="+mn-cs"/>
              </a:rPr>
              <a:t> to </a:t>
            </a:r>
            <a:r>
              <a:rPr lang="fi-FI" sz="1200" b="0" i="0" u="none" strike="noStrike" kern="1200" baseline="0" dirty="0" err="1" smtClean="0">
                <a:solidFill>
                  <a:schemeClr val="tx1"/>
                </a:solidFill>
                <a:latin typeface="+mn-lt"/>
                <a:ea typeface="+mn-ea"/>
                <a:cs typeface="+mn-cs"/>
              </a:rPr>
              <a:t>be</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low</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during</a:t>
            </a:r>
            <a:r>
              <a:rPr lang="fi-FI" sz="1200" b="0" i="0" u="none" strike="noStrike" kern="1200" baseline="0" dirty="0" smtClean="0">
                <a:solidFill>
                  <a:schemeClr val="tx1"/>
                </a:solidFill>
                <a:latin typeface="+mn-lt"/>
                <a:ea typeface="+mn-ea"/>
                <a:cs typeface="+mn-cs"/>
              </a:rPr>
              <a:t> the </a:t>
            </a:r>
            <a:r>
              <a:rPr lang="fi-FI" sz="1200" b="0" i="0" u="none" strike="noStrike" kern="1200" baseline="0" dirty="0" err="1" smtClean="0">
                <a:solidFill>
                  <a:schemeClr val="tx1"/>
                </a:solidFill>
                <a:latin typeface="+mn-lt"/>
                <a:ea typeface="+mn-ea"/>
                <a:cs typeface="+mn-cs"/>
              </a:rPr>
              <a:t>sleep</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mode</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31</a:t>
            </a:fld>
            <a:endParaRPr lang="en-US"/>
          </a:p>
        </p:txBody>
      </p:sp>
    </p:spTree>
    <p:extLst>
      <p:ext uri="{BB962C8B-B14F-4D97-AF65-F5344CB8AC3E}">
        <p14:creationId xmlns:p14="http://schemas.microsoft.com/office/powerpoint/2010/main" val="160814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two nodes connected by the outer feedback (the output of the slave and the input of the master) are now complementary, hence the need for an inverting outer feedback.</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33</a:t>
            </a:fld>
            <a:endParaRPr lang="en-US"/>
          </a:p>
        </p:txBody>
      </p:sp>
    </p:spTree>
    <p:extLst>
      <p:ext uri="{BB962C8B-B14F-4D97-AF65-F5344CB8AC3E}">
        <p14:creationId xmlns:p14="http://schemas.microsoft.com/office/powerpoint/2010/main" val="17070879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two nodes connected by the outer feedback (the output of the slave and the input of the master) are now complementary, hence the need for an inverting outer feedback.</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34</a:t>
            </a:fld>
            <a:endParaRPr lang="en-US"/>
          </a:p>
        </p:txBody>
      </p:sp>
    </p:spTree>
    <p:extLst>
      <p:ext uri="{BB962C8B-B14F-4D97-AF65-F5344CB8AC3E}">
        <p14:creationId xmlns:p14="http://schemas.microsoft.com/office/powerpoint/2010/main" val="17070879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two nodes connected by the outer feedback (the output of the slave and the input of the master) are now complementary, hence the need for an inverting outer feedback.</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35</a:t>
            </a:fld>
            <a:endParaRPr lang="en-US"/>
          </a:p>
        </p:txBody>
      </p:sp>
    </p:spTree>
    <p:extLst>
      <p:ext uri="{BB962C8B-B14F-4D97-AF65-F5344CB8AC3E}">
        <p14:creationId xmlns:p14="http://schemas.microsoft.com/office/powerpoint/2010/main" val="17070879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two nodes connected by the outer feedback (the output of the slave and the input of the master) are now complementary, hence the need for an inverting outer feedback.</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36</a:t>
            </a:fld>
            <a:endParaRPr lang="en-US"/>
          </a:p>
        </p:txBody>
      </p:sp>
    </p:spTree>
    <p:extLst>
      <p:ext uri="{BB962C8B-B14F-4D97-AF65-F5344CB8AC3E}">
        <p14:creationId xmlns:p14="http://schemas.microsoft.com/office/powerpoint/2010/main" val="1707087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Solution: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Short circuit power </a:t>
            </a:r>
            <a:r>
              <a:rPr lang="en-US" dirty="0" smtClean="0">
                <a:sym typeface="Wingdings"/>
              </a:rPr>
              <a:t> gating transistors</a:t>
            </a:r>
            <a:endParaRPr lang="en-US" dirty="0" smtClean="0"/>
          </a:p>
          <a:p>
            <a:r>
              <a:rPr lang="en-US" dirty="0" smtClean="0"/>
              <a:t>Dynamic Power </a:t>
            </a:r>
            <a:r>
              <a:rPr lang="en-US" dirty="0" smtClean="0">
                <a:sym typeface="Wingdings"/>
              </a:rPr>
              <a:t> MTCMOS</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5</a:t>
            </a:fld>
            <a:endParaRPr lang="en-US"/>
          </a:p>
        </p:txBody>
      </p:sp>
    </p:spTree>
    <p:extLst>
      <p:ext uri="{BB962C8B-B14F-4D97-AF65-F5344CB8AC3E}">
        <p14:creationId xmlns:p14="http://schemas.microsoft.com/office/powerpoint/2010/main" val="25163826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two nodes connected by the outer feedback (the output of the slave and the input of the master) are now complementary, hence the need for an inverting outer feedback.</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37</a:t>
            </a:fld>
            <a:endParaRPr lang="en-US"/>
          </a:p>
        </p:txBody>
      </p:sp>
    </p:spTree>
    <p:extLst>
      <p:ext uri="{BB962C8B-B14F-4D97-AF65-F5344CB8AC3E}">
        <p14:creationId xmlns:p14="http://schemas.microsoft.com/office/powerpoint/2010/main" val="17070879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two nodes connected by the outer feedback (the output of the slave and the input of the master) are now complementary, hence the need for an inverting outer feedback.</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38</a:t>
            </a:fld>
            <a:endParaRPr lang="en-US"/>
          </a:p>
        </p:txBody>
      </p:sp>
    </p:spTree>
    <p:extLst>
      <p:ext uri="{BB962C8B-B14F-4D97-AF65-F5344CB8AC3E}">
        <p14:creationId xmlns:p14="http://schemas.microsoft.com/office/powerpoint/2010/main" val="17070879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two nodes connected by the outer feedback (the output of the slave and the input of the master) are now complementary, hence the need for an inverting outer feedback.</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39</a:t>
            </a:fld>
            <a:endParaRPr lang="en-US"/>
          </a:p>
        </p:txBody>
      </p:sp>
    </p:spTree>
    <p:extLst>
      <p:ext uri="{BB962C8B-B14F-4D97-AF65-F5344CB8AC3E}">
        <p14:creationId xmlns:p14="http://schemas.microsoft.com/office/powerpoint/2010/main" val="17070879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two nodes connected by the outer feedback (the output of the slave and the input of the master) are now complementary, hence the need for an inverting outer feedback.</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40</a:t>
            </a:fld>
            <a:endParaRPr lang="en-US"/>
          </a:p>
        </p:txBody>
      </p:sp>
    </p:spTree>
    <p:extLst>
      <p:ext uri="{BB962C8B-B14F-4D97-AF65-F5344CB8AC3E}">
        <p14:creationId xmlns:p14="http://schemas.microsoft.com/office/powerpoint/2010/main" val="17070879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two nodes connected by the outer feedback (the output of the slave and the input of the master) are now complementary, hence the need for an inverting outer feedback.</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41</a:t>
            </a:fld>
            <a:endParaRPr lang="en-US"/>
          </a:p>
        </p:txBody>
      </p:sp>
    </p:spTree>
    <p:extLst>
      <p:ext uri="{BB962C8B-B14F-4D97-AF65-F5344CB8AC3E}">
        <p14:creationId xmlns:p14="http://schemas.microsoft.com/office/powerpoint/2010/main" val="1707087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In active mode the outer feedback is off and the sleep gating transistors are all on. When entering sleep mode the sleep control signal is activated which disables all low threshold transistors, activates the outer feedback and</a:t>
            </a:r>
          </a:p>
          <a:p>
            <a:r>
              <a:rPr lang="en-US" sz="1200" b="0" i="0" u="none" strike="noStrike" kern="1200" baseline="0" dirty="0" smtClean="0">
                <a:solidFill>
                  <a:schemeClr val="tx1"/>
                </a:solidFill>
                <a:latin typeface="+mn-lt"/>
                <a:ea typeface="+mn-ea"/>
                <a:cs typeface="+mn-cs"/>
              </a:rPr>
              <a:t>This completes a static latch with the outer feedback, the inner feedback inverters and the regular switch between the master and the slave. In this implementation the clock</a:t>
            </a:r>
          </a:p>
          <a:p>
            <a:r>
              <a:rPr lang="en-US" sz="1200" b="0" i="0" u="none" strike="noStrike" kern="1200" baseline="0" dirty="0" smtClean="0">
                <a:solidFill>
                  <a:schemeClr val="tx1"/>
                </a:solidFill>
                <a:latin typeface="+mn-lt"/>
                <a:ea typeface="+mn-ea"/>
                <a:cs typeface="+mn-cs"/>
              </a:rPr>
              <a:t>needs to be kept low during the entire sleep period. It is important to note that the two nodes connected by the outer feedback (output of slave and input of master) always have the same logic value when the clock is low, hence closing the outer feedback involves no conflict or propagation delay. The circuit has a small area overhead (the outer feedback) and very little penalty in performance</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15</a:t>
            </a:fld>
            <a:endParaRPr lang="en-US"/>
          </a:p>
        </p:txBody>
      </p:sp>
    </p:spTree>
    <p:extLst>
      <p:ext uri="{BB962C8B-B14F-4D97-AF65-F5344CB8AC3E}">
        <p14:creationId xmlns:p14="http://schemas.microsoft.com/office/powerpoint/2010/main" val="2173693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In active mode the outer feedback is off and the sleep gating transistors are all on. When entering sleep mode the sleep control signal is activated which disables all low threshold transistors, activates the outer feedback and</a:t>
            </a:r>
          </a:p>
          <a:p>
            <a:r>
              <a:rPr lang="en-US" sz="1200" b="0" i="0" u="none" strike="noStrike" kern="1200" baseline="0" dirty="0" smtClean="0">
                <a:solidFill>
                  <a:schemeClr val="tx1"/>
                </a:solidFill>
                <a:latin typeface="+mn-lt"/>
                <a:ea typeface="+mn-ea"/>
                <a:cs typeface="+mn-cs"/>
              </a:rPr>
              <a:t>This completes a static latch with the outer feedback, the inner feedback inverters and the regular switch between the master and the slave. In this implementation the clock</a:t>
            </a:r>
          </a:p>
          <a:p>
            <a:r>
              <a:rPr lang="en-US" sz="1200" b="0" i="0" u="none" strike="noStrike" kern="1200" baseline="0" dirty="0" smtClean="0">
                <a:solidFill>
                  <a:schemeClr val="tx1"/>
                </a:solidFill>
                <a:latin typeface="+mn-lt"/>
                <a:ea typeface="+mn-ea"/>
                <a:cs typeface="+mn-cs"/>
              </a:rPr>
              <a:t>needs to be kept low during the entire sleep period. It is important to note that the two nodes connected by the outer feedback (output of slave and input of master) always have the same logic value when the clock is low, hence closing the outer feedback involves no conflict or propagation delay. The circuit has a small area overhead (the outer feedback) and very little penalty in performance</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16</a:t>
            </a:fld>
            <a:endParaRPr lang="en-US"/>
          </a:p>
        </p:txBody>
      </p:sp>
    </p:spTree>
    <p:extLst>
      <p:ext uri="{BB962C8B-B14F-4D97-AF65-F5344CB8AC3E}">
        <p14:creationId xmlns:p14="http://schemas.microsoft.com/office/powerpoint/2010/main" val="2173693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In active mode the outer feedback is off and the sleep gating transistors are all on. When entering sleep mode the sleep control signal is activated which disables all low threshold transistors, activates the outer feedback and</a:t>
            </a:r>
          </a:p>
          <a:p>
            <a:r>
              <a:rPr lang="en-US" sz="1200" b="0" i="0" u="none" strike="noStrike" kern="1200" baseline="0" dirty="0" smtClean="0">
                <a:solidFill>
                  <a:schemeClr val="tx1"/>
                </a:solidFill>
                <a:latin typeface="+mn-lt"/>
                <a:ea typeface="+mn-ea"/>
                <a:cs typeface="+mn-cs"/>
              </a:rPr>
              <a:t>This completes a static latch with the outer feedback, the inner feedback inverters and the regular switch between the master and the slave. In this implementation the clock</a:t>
            </a:r>
          </a:p>
          <a:p>
            <a:r>
              <a:rPr lang="en-US" sz="1200" b="0" i="0" u="none" strike="noStrike" kern="1200" baseline="0" dirty="0" smtClean="0">
                <a:solidFill>
                  <a:schemeClr val="tx1"/>
                </a:solidFill>
                <a:latin typeface="+mn-lt"/>
                <a:ea typeface="+mn-ea"/>
                <a:cs typeface="+mn-cs"/>
              </a:rPr>
              <a:t>needs to be kept low during the entire sleep period. It is important to note that the two nodes connected by the outer feedback (output of slave and input of master) always have the same logic value when the clock is low, hence closing the outer feedback involves no conflict or propagation delay. The circuit has a small area overhead (the outer feedback) and very little penalty in performance</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17</a:t>
            </a:fld>
            <a:endParaRPr lang="en-US"/>
          </a:p>
        </p:txBody>
      </p:sp>
    </p:spTree>
    <p:extLst>
      <p:ext uri="{BB962C8B-B14F-4D97-AF65-F5344CB8AC3E}">
        <p14:creationId xmlns:p14="http://schemas.microsoft.com/office/powerpoint/2010/main" val="2173693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two nodes connected by the outer feedback (the output of the slave and the input of the master) are now complementary, hence the need for an inverting outer feedback.</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18</a:t>
            </a:fld>
            <a:endParaRPr lang="en-US"/>
          </a:p>
        </p:txBody>
      </p:sp>
    </p:spTree>
    <p:extLst>
      <p:ext uri="{BB962C8B-B14F-4D97-AF65-F5344CB8AC3E}">
        <p14:creationId xmlns:p14="http://schemas.microsoft.com/office/powerpoint/2010/main" val="1707087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two nodes connected by the outer feedback (the output of the slave and the input of the master) are now complementary, hence the need for an inverting outer feedback.</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19</a:t>
            </a:fld>
            <a:endParaRPr lang="en-US"/>
          </a:p>
        </p:txBody>
      </p:sp>
    </p:spTree>
    <p:extLst>
      <p:ext uri="{BB962C8B-B14F-4D97-AF65-F5344CB8AC3E}">
        <p14:creationId xmlns:p14="http://schemas.microsoft.com/office/powerpoint/2010/main" val="1707087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Again the outer feedback needs to be inverting as the input and output of the master latch have complementary </a:t>
            </a:r>
            <a:r>
              <a:rPr lang="fi-FI" sz="1200" b="0" i="0" u="none" strike="noStrike" kern="1200" baseline="0" dirty="0" err="1" smtClean="0">
                <a:solidFill>
                  <a:schemeClr val="tx1"/>
                </a:solidFill>
                <a:latin typeface="+mn-lt"/>
                <a:ea typeface="+mn-ea"/>
                <a:cs typeface="+mn-cs"/>
              </a:rPr>
              <a:t>values</a:t>
            </a:r>
            <a:r>
              <a:rPr lang="fi-FI" sz="1200" b="0" i="0" u="none" strike="noStrike" kern="1200" baseline="0" dirty="0" smtClean="0">
                <a:solidFill>
                  <a:schemeClr val="tx1"/>
                </a:solidFill>
                <a:latin typeface="+mn-lt"/>
                <a:ea typeface="+mn-ea"/>
                <a:cs typeface="+mn-cs"/>
              </a:rPr>
              <a:t>.</a:t>
            </a:r>
          </a:p>
          <a:p>
            <a:r>
              <a:rPr lang="fi-FI" sz="1200" b="0" i="0" u="none" strike="noStrike" kern="1200" baseline="0" dirty="0" smtClean="0">
                <a:solidFill>
                  <a:schemeClr val="tx1"/>
                </a:solidFill>
                <a:latin typeface="+mn-lt"/>
                <a:ea typeface="+mn-ea"/>
                <a:cs typeface="+mn-cs"/>
              </a:rPr>
              <a:t>Clock </a:t>
            </a:r>
            <a:r>
              <a:rPr lang="fi-FI" sz="1200" b="0" i="0" u="none" strike="noStrike" kern="1200" baseline="0" dirty="0" err="1" smtClean="0">
                <a:solidFill>
                  <a:schemeClr val="tx1"/>
                </a:solidFill>
                <a:latin typeface="+mn-lt"/>
                <a:ea typeface="+mn-ea"/>
                <a:cs typeface="+mn-cs"/>
              </a:rPr>
              <a:t>needs</a:t>
            </a:r>
            <a:r>
              <a:rPr lang="fi-FI" sz="1200" b="0" i="0" u="none" strike="noStrike" kern="1200" baseline="0" dirty="0" smtClean="0">
                <a:solidFill>
                  <a:schemeClr val="tx1"/>
                </a:solidFill>
                <a:latin typeface="+mn-lt"/>
                <a:ea typeface="+mn-ea"/>
                <a:cs typeface="+mn-cs"/>
              </a:rPr>
              <a:t> to </a:t>
            </a:r>
            <a:r>
              <a:rPr lang="fi-FI" sz="1200" b="0" i="0" u="none" strike="noStrike" kern="1200" baseline="0" dirty="0" err="1" smtClean="0">
                <a:solidFill>
                  <a:schemeClr val="tx1"/>
                </a:solidFill>
                <a:latin typeface="+mn-lt"/>
                <a:ea typeface="+mn-ea"/>
                <a:cs typeface="+mn-cs"/>
              </a:rPr>
              <a:t>be</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low</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during</a:t>
            </a:r>
            <a:r>
              <a:rPr lang="fi-FI" sz="1200" b="0" i="0" u="none" strike="noStrike" kern="1200" baseline="0" dirty="0" smtClean="0">
                <a:solidFill>
                  <a:schemeClr val="tx1"/>
                </a:solidFill>
                <a:latin typeface="+mn-lt"/>
                <a:ea typeface="+mn-ea"/>
                <a:cs typeface="+mn-cs"/>
              </a:rPr>
              <a:t> the </a:t>
            </a:r>
            <a:r>
              <a:rPr lang="fi-FI" sz="1200" b="0" i="0" u="none" strike="noStrike" kern="1200" baseline="0" dirty="0" err="1" smtClean="0">
                <a:solidFill>
                  <a:schemeClr val="tx1"/>
                </a:solidFill>
                <a:latin typeface="+mn-lt"/>
                <a:ea typeface="+mn-ea"/>
                <a:cs typeface="+mn-cs"/>
              </a:rPr>
              <a:t>sleep</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mode</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20</a:t>
            </a:fld>
            <a:endParaRPr lang="en-US"/>
          </a:p>
        </p:txBody>
      </p:sp>
    </p:spTree>
    <p:extLst>
      <p:ext uri="{BB962C8B-B14F-4D97-AF65-F5344CB8AC3E}">
        <p14:creationId xmlns:p14="http://schemas.microsoft.com/office/powerpoint/2010/main" val="160814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Again the outer feedback needs to be inverting as the input and output of the master latch have complementary </a:t>
            </a:r>
            <a:r>
              <a:rPr lang="fi-FI" sz="1200" b="0" i="0" u="none" strike="noStrike" kern="1200" baseline="0" dirty="0" err="1" smtClean="0">
                <a:solidFill>
                  <a:schemeClr val="tx1"/>
                </a:solidFill>
                <a:latin typeface="+mn-lt"/>
                <a:ea typeface="+mn-ea"/>
                <a:cs typeface="+mn-cs"/>
              </a:rPr>
              <a:t>values</a:t>
            </a:r>
            <a:r>
              <a:rPr lang="fi-FI" sz="1200" b="0" i="0" u="none" strike="noStrike" kern="1200" baseline="0" dirty="0" smtClean="0">
                <a:solidFill>
                  <a:schemeClr val="tx1"/>
                </a:solidFill>
                <a:latin typeface="+mn-lt"/>
                <a:ea typeface="+mn-ea"/>
                <a:cs typeface="+mn-cs"/>
              </a:rPr>
              <a:t>.</a:t>
            </a:r>
          </a:p>
          <a:p>
            <a:r>
              <a:rPr lang="fi-FI" sz="1200" b="0" i="0" u="none" strike="noStrike" kern="1200" baseline="0" dirty="0" smtClean="0">
                <a:solidFill>
                  <a:schemeClr val="tx1"/>
                </a:solidFill>
                <a:latin typeface="+mn-lt"/>
                <a:ea typeface="+mn-ea"/>
                <a:cs typeface="+mn-cs"/>
              </a:rPr>
              <a:t>Clock </a:t>
            </a:r>
            <a:r>
              <a:rPr lang="fi-FI" sz="1200" b="0" i="0" u="none" strike="noStrike" kern="1200" baseline="0" dirty="0" err="1" smtClean="0">
                <a:solidFill>
                  <a:schemeClr val="tx1"/>
                </a:solidFill>
                <a:latin typeface="+mn-lt"/>
                <a:ea typeface="+mn-ea"/>
                <a:cs typeface="+mn-cs"/>
              </a:rPr>
              <a:t>needs</a:t>
            </a:r>
            <a:r>
              <a:rPr lang="fi-FI" sz="1200" b="0" i="0" u="none" strike="noStrike" kern="1200" baseline="0" dirty="0" smtClean="0">
                <a:solidFill>
                  <a:schemeClr val="tx1"/>
                </a:solidFill>
                <a:latin typeface="+mn-lt"/>
                <a:ea typeface="+mn-ea"/>
                <a:cs typeface="+mn-cs"/>
              </a:rPr>
              <a:t> to </a:t>
            </a:r>
            <a:r>
              <a:rPr lang="fi-FI" sz="1200" b="0" i="0" u="none" strike="noStrike" kern="1200" baseline="0" dirty="0" err="1" smtClean="0">
                <a:solidFill>
                  <a:schemeClr val="tx1"/>
                </a:solidFill>
                <a:latin typeface="+mn-lt"/>
                <a:ea typeface="+mn-ea"/>
                <a:cs typeface="+mn-cs"/>
              </a:rPr>
              <a:t>be</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low</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during</a:t>
            </a:r>
            <a:r>
              <a:rPr lang="fi-FI" sz="1200" b="0" i="0" u="none" strike="noStrike" kern="1200" baseline="0" dirty="0" smtClean="0">
                <a:solidFill>
                  <a:schemeClr val="tx1"/>
                </a:solidFill>
                <a:latin typeface="+mn-lt"/>
                <a:ea typeface="+mn-ea"/>
                <a:cs typeface="+mn-cs"/>
              </a:rPr>
              <a:t> the </a:t>
            </a:r>
            <a:r>
              <a:rPr lang="fi-FI" sz="1200" b="0" i="0" u="none" strike="noStrike" kern="1200" baseline="0" dirty="0" err="1" smtClean="0">
                <a:solidFill>
                  <a:schemeClr val="tx1"/>
                </a:solidFill>
                <a:latin typeface="+mn-lt"/>
                <a:ea typeface="+mn-ea"/>
                <a:cs typeface="+mn-cs"/>
              </a:rPr>
              <a:t>sleep</a:t>
            </a:r>
            <a:r>
              <a:rPr lang="fi-FI" sz="1200" b="0" i="0" u="none" strike="noStrike" kern="1200" baseline="0" dirty="0" smtClean="0">
                <a:solidFill>
                  <a:schemeClr val="tx1"/>
                </a:solidFill>
                <a:latin typeface="+mn-lt"/>
                <a:ea typeface="+mn-ea"/>
                <a:cs typeface="+mn-cs"/>
              </a:rPr>
              <a:t> </a:t>
            </a:r>
            <a:r>
              <a:rPr lang="fi-FI" sz="1200" b="0" i="0" u="none" strike="noStrike" kern="1200" baseline="0" dirty="0" err="1" smtClean="0">
                <a:solidFill>
                  <a:schemeClr val="tx1"/>
                </a:solidFill>
                <a:latin typeface="+mn-lt"/>
                <a:ea typeface="+mn-ea"/>
                <a:cs typeface="+mn-cs"/>
              </a:rPr>
              <a:t>mode</a:t>
            </a:r>
            <a:endParaRPr lang="en-US" dirty="0"/>
          </a:p>
        </p:txBody>
      </p:sp>
      <p:sp>
        <p:nvSpPr>
          <p:cNvPr id="4" name="Slide Number Placeholder 3"/>
          <p:cNvSpPr>
            <a:spLocks noGrp="1"/>
          </p:cNvSpPr>
          <p:nvPr>
            <p:ph type="sldNum" sz="quarter" idx="10"/>
          </p:nvPr>
        </p:nvSpPr>
        <p:spPr/>
        <p:txBody>
          <a:bodyPr/>
          <a:lstStyle/>
          <a:p>
            <a:fld id="{D66A394B-8DA2-E147-B794-CC83D4D6D359}" type="slidenum">
              <a:rPr lang="en-US" smtClean="0"/>
              <a:pPr/>
              <a:t>21</a:t>
            </a:fld>
            <a:endParaRPr lang="en-US"/>
          </a:p>
        </p:txBody>
      </p:sp>
    </p:spTree>
    <p:extLst>
      <p:ext uri="{BB962C8B-B14F-4D97-AF65-F5344CB8AC3E}">
        <p14:creationId xmlns:p14="http://schemas.microsoft.com/office/powerpoint/2010/main" val="160814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12/10/12</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12/10/12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12/10/12</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12/10/12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12/10/12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12/10/12</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12/10/12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12/10/12</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12/10/12</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12/10/12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12/10/12</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12/10/12</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057400" y="4131139"/>
            <a:ext cx="6400800" cy="1752600"/>
          </a:xfrm>
        </p:spPr>
        <p:txBody>
          <a:bodyPr/>
          <a:lstStyle/>
          <a:p>
            <a:endParaRPr lang="en-US" dirty="0" smtClean="0"/>
          </a:p>
          <a:p>
            <a:endParaRPr lang="en-US" dirty="0"/>
          </a:p>
          <a:p>
            <a:pPr algn="r"/>
            <a:r>
              <a:rPr lang="en-US" dirty="0" err="1" smtClean="0"/>
              <a:t>Xiaoyu</a:t>
            </a:r>
            <a:r>
              <a:rPr lang="en-US" dirty="0" smtClean="0"/>
              <a:t> </a:t>
            </a:r>
            <a:r>
              <a:rPr lang="en-US" dirty="0" err="1" smtClean="0"/>
              <a:t>hu</a:t>
            </a:r>
            <a:endParaRPr lang="en-US" dirty="0" smtClean="0"/>
          </a:p>
          <a:p>
            <a:pPr algn="r"/>
            <a:r>
              <a:rPr lang="en-US" dirty="0" smtClean="0"/>
              <a:t>	Aanchal </a:t>
            </a:r>
            <a:r>
              <a:rPr lang="en-US" dirty="0" err="1" smtClean="0"/>
              <a:t>gupta</a:t>
            </a:r>
            <a:endParaRPr lang="en-US" dirty="0"/>
          </a:p>
        </p:txBody>
      </p:sp>
      <p:sp>
        <p:nvSpPr>
          <p:cNvPr id="3" name="Title 2"/>
          <p:cNvSpPr>
            <a:spLocks noGrp="1"/>
          </p:cNvSpPr>
          <p:nvPr>
            <p:ph type="ctrTitle"/>
          </p:nvPr>
        </p:nvSpPr>
        <p:spPr/>
        <p:txBody>
          <a:bodyPr>
            <a:noAutofit/>
          </a:bodyPr>
          <a:lstStyle/>
          <a:p>
            <a:r>
              <a:rPr lang="en-US" sz="2800" b="1" dirty="0"/>
              <a:t>Multi Threshold Technique for High Speed and Low Power Consumption CMOS Circuits</a:t>
            </a:r>
            <a:r>
              <a:rPr lang="en-US" sz="2800" dirty="0"/>
              <a:t/>
            </a:r>
            <a:br>
              <a:rPr lang="en-US" sz="2800" dirty="0"/>
            </a:br>
            <a:endParaRPr lang="en-US" sz="2800" dirty="0"/>
          </a:p>
        </p:txBody>
      </p:sp>
    </p:spTree>
    <p:extLst>
      <p:ext uri="{BB962C8B-B14F-4D97-AF65-F5344CB8AC3E}">
        <p14:creationId xmlns:p14="http://schemas.microsoft.com/office/powerpoint/2010/main" val="930323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Clock Gating</a:t>
            </a:r>
            <a:endParaRPr lang="en-US" dirty="0"/>
          </a:p>
        </p:txBody>
      </p:sp>
      <p:sp>
        <p:nvSpPr>
          <p:cNvPr id="3" name="Content Placeholder 2"/>
          <p:cNvSpPr>
            <a:spLocks noGrp="1"/>
          </p:cNvSpPr>
          <p:nvPr>
            <p:ph sz="quarter" idx="1"/>
          </p:nvPr>
        </p:nvSpPr>
        <p:spPr/>
        <p:txBody>
          <a:bodyPr/>
          <a:lstStyle/>
          <a:p>
            <a:r>
              <a:rPr lang="en-US" dirty="0" smtClean="0"/>
              <a:t>Masks the clock signal when the circuit is not performing useful computation</a:t>
            </a:r>
          </a:p>
          <a:p>
            <a:r>
              <a:rPr lang="en-US" dirty="0" smtClean="0"/>
              <a:t>Use </a:t>
            </a:r>
            <a:r>
              <a:rPr lang="en-US" smtClean="0"/>
              <a:t>an enable signal </a:t>
            </a:r>
            <a:r>
              <a:rPr lang="en-US" dirty="0" smtClean="0"/>
              <a:t>to control the clock signal during the sleep mode. </a:t>
            </a:r>
          </a:p>
          <a:p>
            <a:endParaRPr lang="en-US" dirty="0"/>
          </a:p>
        </p:txBody>
      </p:sp>
    </p:spTree>
    <p:extLst>
      <p:ext uri="{BB962C8B-B14F-4D97-AF65-F5344CB8AC3E}">
        <p14:creationId xmlns:p14="http://schemas.microsoft.com/office/powerpoint/2010/main" val="3428240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 Retention Circuitry</a:t>
            </a:r>
            <a:endParaRPr lang="en-US" dirty="0"/>
          </a:p>
        </p:txBody>
      </p:sp>
      <p:sp>
        <p:nvSpPr>
          <p:cNvPr id="3" name="Content Placeholder 2"/>
          <p:cNvSpPr>
            <a:spLocks noGrp="1"/>
          </p:cNvSpPr>
          <p:nvPr>
            <p:ph sz="quarter" idx="1"/>
          </p:nvPr>
        </p:nvSpPr>
        <p:spPr/>
        <p:txBody>
          <a:bodyPr/>
          <a:lstStyle/>
          <a:p>
            <a:r>
              <a:rPr lang="en-US" dirty="0"/>
              <a:t>Reuse the part of the circuit used in the active mode to save the state during the sleep mode (improves performance as it avoids extra capacitive loads on the critical path)</a:t>
            </a:r>
          </a:p>
          <a:p>
            <a:r>
              <a:rPr lang="en-US" dirty="0" smtClean="0"/>
              <a:t>Uses already existing control signals for controlling the data retention</a:t>
            </a:r>
          </a:p>
          <a:p>
            <a:r>
              <a:rPr lang="en-US" dirty="0" smtClean="0"/>
              <a:t>Needs to maintain </a:t>
            </a:r>
            <a:r>
              <a:rPr lang="en-US" dirty="0"/>
              <a:t>the state without increasing leakage during </a:t>
            </a:r>
            <a:r>
              <a:rPr lang="en-US" dirty="0" smtClean="0"/>
              <a:t>sleep </a:t>
            </a:r>
            <a:r>
              <a:rPr lang="en-US" dirty="0"/>
              <a:t>or </a:t>
            </a:r>
            <a:r>
              <a:rPr lang="en-US" dirty="0" smtClean="0"/>
              <a:t>compromising performance </a:t>
            </a:r>
            <a:r>
              <a:rPr lang="en-US" dirty="0"/>
              <a:t>during active mode</a:t>
            </a:r>
            <a:r>
              <a:rPr lang="en-US" dirty="0" smtClean="0"/>
              <a:t>.</a:t>
            </a:r>
          </a:p>
          <a:p>
            <a:r>
              <a:rPr lang="en-US" dirty="0" smtClean="0"/>
              <a:t>Outer </a:t>
            </a:r>
            <a:r>
              <a:rPr lang="en-US" dirty="0"/>
              <a:t>feedback</a:t>
            </a:r>
          </a:p>
          <a:p>
            <a:endParaRPr lang="en-US" dirty="0" smtClean="0"/>
          </a:p>
          <a:p>
            <a:endParaRPr lang="en-US" dirty="0"/>
          </a:p>
        </p:txBody>
      </p:sp>
    </p:spTree>
    <p:extLst>
      <p:ext uri="{BB962C8B-B14F-4D97-AF65-F5344CB8AC3E}">
        <p14:creationId xmlns:p14="http://schemas.microsoft.com/office/powerpoint/2010/main" val="293669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Setup</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Used NCSU PDK 45nm technology with V</a:t>
            </a:r>
            <a:r>
              <a:rPr lang="en-US" baseline="-25000" dirty="0" smtClean="0"/>
              <a:t>DD</a:t>
            </a:r>
            <a:r>
              <a:rPr lang="en-US" dirty="0" smtClean="0"/>
              <a:t> ranging from 0.8V to 1.1V</a:t>
            </a:r>
          </a:p>
          <a:p>
            <a:r>
              <a:rPr lang="en-US" dirty="0" smtClean="0"/>
              <a:t>Input </a:t>
            </a:r>
            <a:r>
              <a:rPr lang="en-US" dirty="0"/>
              <a:t>Buffer to make the simulation results more </a:t>
            </a:r>
            <a:r>
              <a:rPr lang="en-US" dirty="0" smtClean="0"/>
              <a:t>real</a:t>
            </a:r>
          </a:p>
          <a:p>
            <a:r>
              <a:rPr lang="en-US" dirty="0" smtClean="0"/>
              <a:t>Clock gating</a:t>
            </a:r>
          </a:p>
          <a:p>
            <a:pPr lvl="1"/>
            <a:r>
              <a:rPr lang="en-US" dirty="0" err="1"/>
              <a:t>G</a:t>
            </a:r>
            <a:r>
              <a:rPr lang="en-US" baseline="-25000" dirty="0" err="1"/>
              <a:t>clock</a:t>
            </a:r>
            <a:r>
              <a:rPr lang="en-US" dirty="0"/>
              <a:t> = </a:t>
            </a:r>
            <a:r>
              <a:rPr lang="en-US" dirty="0" err="1" smtClean="0"/>
              <a:t>clkb</a:t>
            </a:r>
            <a:r>
              <a:rPr lang="en-US" dirty="0" smtClean="0"/>
              <a:t> </a:t>
            </a:r>
            <a:r>
              <a:rPr lang="en-US" dirty="0"/>
              <a:t>nor sleep </a:t>
            </a:r>
            <a:endParaRPr lang="en-US" dirty="0" smtClean="0"/>
          </a:p>
          <a:p>
            <a:r>
              <a:rPr lang="en-US" dirty="0" smtClean="0"/>
              <a:t>Transistor sizing</a:t>
            </a:r>
          </a:p>
          <a:p>
            <a:pPr lvl="1"/>
            <a:r>
              <a:rPr lang="en-US" dirty="0" smtClean="0"/>
              <a:t>Gating transistors are sized 16x the minimum size transistor</a:t>
            </a:r>
          </a:p>
          <a:p>
            <a:pPr lvl="1"/>
            <a:r>
              <a:rPr lang="en-US" dirty="0" smtClean="0"/>
              <a:t>Transistors in the critical path are sized 4x the minimum size transistor</a:t>
            </a:r>
          </a:p>
          <a:p>
            <a:pPr lvl="1"/>
            <a:r>
              <a:rPr lang="en-US" dirty="0" smtClean="0"/>
              <a:t>Transistors not on the critical path are minimum sized</a:t>
            </a:r>
          </a:p>
          <a:p>
            <a:pPr lvl="1"/>
            <a:endParaRPr lang="en-US" dirty="0"/>
          </a:p>
          <a:p>
            <a:pPr lvl="1"/>
            <a:endParaRPr lang="en-US" dirty="0"/>
          </a:p>
        </p:txBody>
      </p:sp>
    </p:spTree>
    <p:extLst>
      <p:ext uri="{BB962C8B-B14F-4D97-AF65-F5344CB8AC3E}">
        <p14:creationId xmlns:p14="http://schemas.microsoft.com/office/powerpoint/2010/main" val="3636878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Block Diagram</a:t>
            </a:r>
            <a:endParaRPr lang="en-US" dirty="0"/>
          </a:p>
        </p:txBody>
      </p:sp>
      <p:sp>
        <p:nvSpPr>
          <p:cNvPr id="6" name="Rectangle 5"/>
          <p:cNvSpPr/>
          <p:nvPr/>
        </p:nvSpPr>
        <p:spPr>
          <a:xfrm>
            <a:off x="884255" y="6396335"/>
            <a:ext cx="7475974" cy="369332"/>
          </a:xfrm>
          <a:prstGeom prst="rect">
            <a:avLst/>
          </a:prstGeom>
        </p:spPr>
        <p:txBody>
          <a:bodyPr wrap="square">
            <a:spAutoFit/>
          </a:bodyPr>
          <a:lstStyle/>
          <a:p>
            <a:pPr algn="ctr"/>
            <a:r>
              <a:rPr lang="en-US" altLang="zh-CN" dirty="0"/>
              <a:t>Fig. </a:t>
            </a:r>
            <a:r>
              <a:rPr lang="en-US" altLang="zh-CN" dirty="0" smtClean="0"/>
              <a:t>1 Generalized block diagram</a:t>
            </a:r>
            <a:endParaRPr lang="zh-CN" altLang="en-US" dirty="0"/>
          </a:p>
        </p:txBody>
      </p:sp>
      <p:pic>
        <p:nvPicPr>
          <p:cNvPr id="11" name="Picture 10"/>
          <p:cNvPicPr/>
          <p:nvPr/>
        </p:nvPicPr>
        <p:blipFill>
          <a:blip r:embed="rId2">
            <a:extLst>
              <a:ext uri="{28A0092B-C50C-407E-A947-70E740481C1C}">
                <a14:useLocalDpi xmlns:a14="http://schemas.microsoft.com/office/drawing/2010/main" val="0"/>
              </a:ext>
            </a:extLst>
          </a:blip>
          <a:stretch>
            <a:fillRect/>
          </a:stretch>
        </p:blipFill>
        <p:spPr>
          <a:xfrm>
            <a:off x="482321" y="1543201"/>
            <a:ext cx="8135145" cy="4565302"/>
          </a:xfrm>
          <a:prstGeom prst="rect">
            <a:avLst/>
          </a:prstGeom>
        </p:spPr>
      </p:pic>
    </p:spTree>
    <p:extLst>
      <p:ext uri="{BB962C8B-B14F-4D97-AF65-F5344CB8AC3E}">
        <p14:creationId xmlns:p14="http://schemas.microsoft.com/office/powerpoint/2010/main" val="3742995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III. Framework</a:t>
            </a:r>
            <a:endParaRPr lang="en-US" dirty="0"/>
          </a:p>
        </p:txBody>
      </p:sp>
      <p:sp>
        <p:nvSpPr>
          <p:cNvPr id="3" name="Content Placeholder 2"/>
          <p:cNvSpPr>
            <a:spLocks noGrp="1"/>
          </p:cNvSpPr>
          <p:nvPr>
            <p:ph sz="quarter" idx="1"/>
          </p:nvPr>
        </p:nvSpPr>
        <p:spPr/>
        <p:txBody>
          <a:bodyPr/>
          <a:lstStyle/>
          <a:p>
            <a:pPr algn="just"/>
            <a:r>
              <a:rPr lang="en-US" dirty="0" smtClean="0"/>
              <a:t>Pseudo </a:t>
            </a:r>
            <a:r>
              <a:rPr lang="en-US" dirty="0"/>
              <a:t>static MTCMOS with outer </a:t>
            </a:r>
            <a:r>
              <a:rPr lang="en-US" dirty="0" smtClean="0"/>
              <a:t>feedback</a:t>
            </a:r>
          </a:p>
          <a:p>
            <a:r>
              <a:rPr lang="en-US" dirty="0"/>
              <a:t>C</a:t>
            </a:r>
            <a:r>
              <a:rPr lang="en-US" baseline="30000" dirty="0"/>
              <a:t>2</a:t>
            </a:r>
            <a:r>
              <a:rPr lang="en-US" dirty="0"/>
              <a:t>MOS Static MTCMOS Flip-</a:t>
            </a:r>
            <a:r>
              <a:rPr lang="en-US" dirty="0" smtClean="0"/>
              <a:t>flop</a:t>
            </a:r>
          </a:p>
          <a:p>
            <a:r>
              <a:rPr lang="en-US" dirty="0"/>
              <a:t>Master Side MTCMOS Flip-flop with </a:t>
            </a:r>
            <a:r>
              <a:rPr lang="en-US" dirty="0" smtClean="0"/>
              <a:t>OF</a:t>
            </a:r>
          </a:p>
          <a:p>
            <a:pPr algn="just"/>
            <a:r>
              <a:rPr lang="en-US" dirty="0"/>
              <a:t>Conventional MTCMOS flip-flop with </a:t>
            </a:r>
            <a:r>
              <a:rPr lang="en-US" dirty="0" smtClean="0"/>
              <a:t>data preserving </a:t>
            </a:r>
            <a:r>
              <a:rPr lang="en-US" dirty="0"/>
              <a:t>sleep </a:t>
            </a:r>
            <a:r>
              <a:rPr lang="en-US" dirty="0" smtClean="0"/>
              <a:t>mode</a:t>
            </a:r>
          </a:p>
          <a:p>
            <a:r>
              <a:rPr lang="en-US" dirty="0"/>
              <a:t>SRAM MTCMOS Flip-flop </a:t>
            </a:r>
          </a:p>
        </p:txBody>
      </p:sp>
    </p:spTree>
    <p:extLst>
      <p:ext uri="{BB962C8B-B14F-4D97-AF65-F5344CB8AC3E}">
        <p14:creationId xmlns:p14="http://schemas.microsoft.com/office/powerpoint/2010/main" val="1232157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Pseudo static MTCMOS with outer feedback</a:t>
            </a:r>
            <a:endParaRPr lang="en-US" dirty="0"/>
          </a:p>
        </p:txBody>
      </p:sp>
      <p:pic>
        <p:nvPicPr>
          <p:cNvPr id="1026" name="Picture 2" descr="C:\Documents and Settings\hxy\桌面\MTOF_DFF1_schematic.png"/>
          <p:cNvPicPr>
            <a:picLocks noChangeAspect="1" noChangeArrowheads="1"/>
          </p:cNvPicPr>
          <p:nvPr/>
        </p:nvPicPr>
        <p:blipFill>
          <a:blip r:embed="rId3" cstate="print"/>
          <a:srcRect/>
          <a:stretch>
            <a:fillRect/>
          </a:stretch>
        </p:blipFill>
        <p:spPr bwMode="auto">
          <a:xfrm>
            <a:off x="1300163" y="1656895"/>
            <a:ext cx="6329112" cy="4704212"/>
          </a:xfrm>
          <a:prstGeom prst="rect">
            <a:avLst/>
          </a:prstGeom>
          <a:noFill/>
        </p:spPr>
      </p:pic>
      <p:sp>
        <p:nvSpPr>
          <p:cNvPr id="6" name="矩形 5"/>
          <p:cNvSpPr/>
          <p:nvPr/>
        </p:nvSpPr>
        <p:spPr>
          <a:xfrm>
            <a:off x="1557338" y="6361107"/>
            <a:ext cx="6415088" cy="307777"/>
          </a:xfrm>
          <a:prstGeom prst="rect">
            <a:avLst/>
          </a:prstGeom>
        </p:spPr>
        <p:txBody>
          <a:bodyPr wrap="square">
            <a:spAutoFit/>
          </a:bodyPr>
          <a:lstStyle/>
          <a:p>
            <a:r>
              <a:rPr lang="en-US" altLang="zh-CN" sz="1400" dirty="0" smtClean="0"/>
              <a:t>Fig.2(a) Circuit schematic of Pseudo-static MTCMOS FF with outer feedback</a:t>
            </a:r>
            <a:endParaRPr lang="zh-CN" altLang="en-US" sz="1400" dirty="0"/>
          </a:p>
        </p:txBody>
      </p:sp>
    </p:spTree>
    <p:extLst>
      <p:ext uri="{BB962C8B-B14F-4D97-AF65-F5344CB8AC3E}">
        <p14:creationId xmlns:p14="http://schemas.microsoft.com/office/powerpoint/2010/main" val="152296096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Pseudo static MTCMOS with outer feedback</a:t>
            </a:r>
            <a:endParaRPr lang="en-US" dirty="0"/>
          </a:p>
        </p:txBody>
      </p:sp>
      <p:sp>
        <p:nvSpPr>
          <p:cNvPr id="3" name="Content Placeholder 2"/>
          <p:cNvSpPr>
            <a:spLocks noGrp="1"/>
          </p:cNvSpPr>
          <p:nvPr>
            <p:ph sz="quarter" idx="1"/>
          </p:nvPr>
        </p:nvSpPr>
        <p:spPr/>
        <p:txBody>
          <a:bodyPr>
            <a:normAutofit/>
          </a:bodyPr>
          <a:lstStyle/>
          <a:p>
            <a:r>
              <a:rPr lang="en-US" dirty="0" smtClean="0"/>
              <a:t>Key to this circuit is the </a:t>
            </a:r>
            <a:r>
              <a:rPr lang="en-US" dirty="0"/>
              <a:t>o</a:t>
            </a:r>
            <a:r>
              <a:rPr lang="en-US" dirty="0" smtClean="0"/>
              <a:t>uter feedback</a:t>
            </a:r>
          </a:p>
          <a:p>
            <a:pPr lvl="1"/>
            <a:r>
              <a:rPr lang="en-US" dirty="0"/>
              <a:t>Off during the active mode and on during the sleep mode</a:t>
            </a:r>
          </a:p>
          <a:p>
            <a:pPr lvl="1"/>
            <a:r>
              <a:rPr lang="en-US" dirty="0"/>
              <a:t>Forms a static storage loop with reused inner feedback </a:t>
            </a:r>
            <a:r>
              <a:rPr lang="en-US" dirty="0" smtClean="0"/>
              <a:t>circuits</a:t>
            </a:r>
          </a:p>
          <a:p>
            <a:pPr lvl="1"/>
            <a:r>
              <a:rPr lang="en-US" dirty="0" smtClean="0"/>
              <a:t>Data is stored on nodes connected with the critical path during sleep mode, thus there is no need to have complex data retrieving  designs</a:t>
            </a:r>
          </a:p>
          <a:p>
            <a:pPr marL="274320" lvl="1" indent="0">
              <a:buNone/>
            </a:pPr>
            <a:r>
              <a:rPr lang="en-US" dirty="0" smtClean="0"/>
              <a:t> </a:t>
            </a:r>
          </a:p>
          <a:p>
            <a:endParaRPr lang="en-US" dirty="0"/>
          </a:p>
        </p:txBody>
      </p:sp>
    </p:spTree>
    <p:extLst>
      <p:ext uri="{BB962C8B-B14F-4D97-AF65-F5344CB8AC3E}">
        <p14:creationId xmlns:p14="http://schemas.microsoft.com/office/powerpoint/2010/main" val="152296096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Pseudo static MTCMOS with outer feedback</a:t>
            </a:r>
            <a:endParaRPr lang="en-US" dirty="0"/>
          </a:p>
        </p:txBody>
      </p:sp>
      <p:sp>
        <p:nvSpPr>
          <p:cNvPr id="6" name="矩形 5"/>
          <p:cNvSpPr/>
          <p:nvPr/>
        </p:nvSpPr>
        <p:spPr>
          <a:xfrm>
            <a:off x="1557338" y="6361107"/>
            <a:ext cx="6415088" cy="307777"/>
          </a:xfrm>
          <a:prstGeom prst="rect">
            <a:avLst/>
          </a:prstGeom>
        </p:spPr>
        <p:txBody>
          <a:bodyPr wrap="square">
            <a:spAutoFit/>
          </a:bodyPr>
          <a:lstStyle/>
          <a:p>
            <a:r>
              <a:rPr lang="en-US" altLang="zh-CN" sz="1400" dirty="0" smtClean="0"/>
              <a:t>Fig. 2(b) Simulation result of Pseudo-static MTCMOS FF with outer feedback</a:t>
            </a:r>
            <a:endParaRPr lang="zh-CN" altLang="en-US" sz="1400" dirty="0"/>
          </a:p>
        </p:txBody>
      </p:sp>
      <p:pic>
        <p:nvPicPr>
          <p:cNvPr id="5" name="Picture 2"/>
          <p:cNvPicPr/>
          <p:nvPr/>
        </p:nvPicPr>
        <p:blipFill>
          <a:blip r:embed="rId3" cstate="print">
            <a:extLst>
              <a:ext uri="{28A0092B-C50C-407E-A947-70E740481C1C}">
                <a14:useLocalDpi xmlns:a14="http://schemas.microsoft.com/office/drawing/2010/main" val="0"/>
              </a:ext>
            </a:extLst>
          </a:blip>
          <a:stretch>
            <a:fillRect/>
          </a:stretch>
        </p:blipFill>
        <p:spPr>
          <a:xfrm>
            <a:off x="514349" y="1860231"/>
            <a:ext cx="8321803" cy="4083369"/>
          </a:xfrm>
          <a:prstGeom prst="rect">
            <a:avLst/>
          </a:prstGeom>
        </p:spPr>
      </p:pic>
    </p:spTree>
    <p:extLst>
      <p:ext uri="{BB962C8B-B14F-4D97-AF65-F5344CB8AC3E}">
        <p14:creationId xmlns:p14="http://schemas.microsoft.com/office/powerpoint/2010/main" val="152296096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a:t>
            </a:r>
            <a:r>
              <a:rPr lang="en-US" baseline="30000" dirty="0" smtClean="0"/>
              <a:t>2</a:t>
            </a:r>
            <a:r>
              <a:rPr lang="en-US" dirty="0" smtClean="0"/>
              <a:t>MOS Static MTCMOS Flip-flop</a:t>
            </a:r>
            <a:endParaRPr lang="en-US" dirty="0"/>
          </a:p>
        </p:txBody>
      </p:sp>
      <p:pic>
        <p:nvPicPr>
          <p:cNvPr id="5" name="Picture 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8364" y="1623367"/>
            <a:ext cx="5313998" cy="4505971"/>
          </a:xfrm>
          <a:prstGeom prst="rect">
            <a:avLst/>
          </a:prstGeom>
          <a:noFill/>
          <a:ln>
            <a:noFill/>
          </a:ln>
        </p:spPr>
      </p:pic>
      <p:sp>
        <p:nvSpPr>
          <p:cNvPr id="6" name="矩形 5"/>
          <p:cNvSpPr/>
          <p:nvPr/>
        </p:nvSpPr>
        <p:spPr>
          <a:xfrm>
            <a:off x="2422016" y="6437115"/>
            <a:ext cx="6414136" cy="307777"/>
          </a:xfrm>
          <a:prstGeom prst="rect">
            <a:avLst/>
          </a:prstGeom>
        </p:spPr>
        <p:txBody>
          <a:bodyPr wrap="square">
            <a:spAutoFit/>
          </a:bodyPr>
          <a:lstStyle/>
          <a:p>
            <a:r>
              <a:rPr lang="en-US" altLang="zh-CN" sz="1400" dirty="0" smtClean="0"/>
              <a:t>Fig. 3 (a) Circuit schematic of C2MOS static MTCMOS flip-flop</a:t>
            </a:r>
            <a:endParaRPr lang="zh-CN" altLang="en-US" sz="1400" dirty="0"/>
          </a:p>
        </p:txBody>
      </p:sp>
    </p:spTree>
    <p:extLst>
      <p:ext uri="{BB962C8B-B14F-4D97-AF65-F5344CB8AC3E}">
        <p14:creationId xmlns:p14="http://schemas.microsoft.com/office/powerpoint/2010/main" val="6422425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a:t>
            </a:r>
            <a:r>
              <a:rPr lang="en-US" baseline="30000" dirty="0" smtClean="0"/>
              <a:t>2</a:t>
            </a:r>
            <a:r>
              <a:rPr lang="en-US" dirty="0" smtClean="0"/>
              <a:t>MOS Static MTCMOS Flip-flop</a:t>
            </a:r>
            <a:endParaRPr lang="en-US" dirty="0"/>
          </a:p>
        </p:txBody>
      </p:sp>
      <p:sp>
        <p:nvSpPr>
          <p:cNvPr id="6" name="矩形 5"/>
          <p:cNvSpPr/>
          <p:nvPr/>
        </p:nvSpPr>
        <p:spPr>
          <a:xfrm>
            <a:off x="2422016" y="6437115"/>
            <a:ext cx="6414136" cy="307777"/>
          </a:xfrm>
          <a:prstGeom prst="rect">
            <a:avLst/>
          </a:prstGeom>
        </p:spPr>
        <p:txBody>
          <a:bodyPr wrap="square">
            <a:spAutoFit/>
          </a:bodyPr>
          <a:lstStyle/>
          <a:p>
            <a:r>
              <a:rPr lang="en-US" altLang="zh-CN" sz="1400" dirty="0" smtClean="0"/>
              <a:t>Fig. 3 (b) Simulation result of C</a:t>
            </a:r>
            <a:r>
              <a:rPr lang="en-US" altLang="zh-CN" sz="1400" baseline="30000" dirty="0" smtClean="0"/>
              <a:t>2</a:t>
            </a:r>
            <a:r>
              <a:rPr lang="en-US" altLang="zh-CN" sz="1400" dirty="0" smtClean="0"/>
              <a:t>MOS static MTCMOS flip-flop</a:t>
            </a:r>
            <a:endParaRPr lang="zh-CN" altLang="en-US" sz="1400" dirty="0"/>
          </a:p>
        </p:txBody>
      </p:sp>
      <p:pic>
        <p:nvPicPr>
          <p:cNvPr id="7" name="Picture 5"/>
          <p:cNvPicPr/>
          <p:nvPr/>
        </p:nvPicPr>
        <p:blipFill>
          <a:blip r:embed="rId3" cstate="print">
            <a:extLst>
              <a:ext uri="{28A0092B-C50C-407E-A947-70E740481C1C}">
                <a14:useLocalDpi xmlns:a14="http://schemas.microsoft.com/office/drawing/2010/main" val="0"/>
              </a:ext>
            </a:extLst>
          </a:blip>
          <a:stretch>
            <a:fillRect/>
          </a:stretch>
        </p:blipFill>
        <p:spPr>
          <a:xfrm>
            <a:off x="959175" y="1630679"/>
            <a:ext cx="7641899" cy="4627245"/>
          </a:xfrm>
          <a:prstGeom prst="rect">
            <a:avLst/>
          </a:prstGeom>
        </p:spPr>
      </p:pic>
    </p:spTree>
    <p:extLst>
      <p:ext uri="{BB962C8B-B14F-4D97-AF65-F5344CB8AC3E}">
        <p14:creationId xmlns:p14="http://schemas.microsoft.com/office/powerpoint/2010/main" val="642242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sz="quarter" idx="1"/>
          </p:nvPr>
        </p:nvSpPr>
        <p:spPr/>
        <p:txBody>
          <a:bodyPr/>
          <a:lstStyle/>
          <a:p>
            <a:r>
              <a:rPr lang="en-US" dirty="0" smtClean="0"/>
              <a:t>Introduction</a:t>
            </a:r>
          </a:p>
          <a:p>
            <a:r>
              <a:rPr lang="en-US" dirty="0" smtClean="0"/>
              <a:t>Methodology</a:t>
            </a:r>
          </a:p>
          <a:p>
            <a:r>
              <a:rPr lang="en-US" dirty="0" smtClean="0"/>
              <a:t>Framework</a:t>
            </a:r>
          </a:p>
          <a:p>
            <a:r>
              <a:rPr lang="en-US" dirty="0" smtClean="0"/>
              <a:t>New MTOF Flip Flop Design</a:t>
            </a:r>
          </a:p>
          <a:p>
            <a:r>
              <a:rPr lang="en-US" dirty="0" smtClean="0"/>
              <a:t>Conclusion</a:t>
            </a:r>
            <a:endParaRPr lang="en-US" dirty="0"/>
          </a:p>
        </p:txBody>
      </p:sp>
    </p:spTree>
    <p:extLst>
      <p:ext uri="{BB962C8B-B14F-4D97-AF65-F5344CB8AC3E}">
        <p14:creationId xmlns:p14="http://schemas.microsoft.com/office/powerpoint/2010/main" val="778012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Master Side MTCMOS Flip-flop with OF</a:t>
            </a:r>
            <a:endParaRPr lang="en-US" dirty="0"/>
          </a:p>
        </p:txBody>
      </p:sp>
      <p:pic>
        <p:nvPicPr>
          <p:cNvPr id="5"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88920" y="1586799"/>
            <a:ext cx="3954780" cy="4728276"/>
          </a:xfrm>
          <a:prstGeom prst="rect">
            <a:avLst/>
          </a:prstGeom>
          <a:noFill/>
          <a:ln>
            <a:noFill/>
          </a:ln>
        </p:spPr>
      </p:pic>
      <p:sp>
        <p:nvSpPr>
          <p:cNvPr id="6" name="矩形 5"/>
          <p:cNvSpPr/>
          <p:nvPr/>
        </p:nvSpPr>
        <p:spPr>
          <a:xfrm>
            <a:off x="2021967" y="6437115"/>
            <a:ext cx="6414136" cy="307777"/>
          </a:xfrm>
          <a:prstGeom prst="rect">
            <a:avLst/>
          </a:prstGeom>
        </p:spPr>
        <p:txBody>
          <a:bodyPr wrap="square">
            <a:spAutoFit/>
          </a:bodyPr>
          <a:lstStyle/>
          <a:p>
            <a:r>
              <a:rPr lang="en-US" altLang="zh-CN" sz="1400" dirty="0" smtClean="0"/>
              <a:t>Fig. 4 (a) Circuit schematic of Master-side MTCMOS flip-flop with OF</a:t>
            </a:r>
            <a:endParaRPr lang="zh-CN" altLang="en-US" sz="1400" dirty="0"/>
          </a:p>
        </p:txBody>
      </p:sp>
    </p:spTree>
    <p:extLst>
      <p:ext uri="{BB962C8B-B14F-4D97-AF65-F5344CB8AC3E}">
        <p14:creationId xmlns:p14="http://schemas.microsoft.com/office/powerpoint/2010/main" val="1723432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Master Side MTCMOS Flip-flop with OF</a:t>
            </a:r>
            <a:endParaRPr lang="en-US" dirty="0"/>
          </a:p>
        </p:txBody>
      </p:sp>
      <p:sp>
        <p:nvSpPr>
          <p:cNvPr id="3" name="Content Placeholder 2"/>
          <p:cNvSpPr>
            <a:spLocks noGrp="1"/>
          </p:cNvSpPr>
          <p:nvPr>
            <p:ph sz="quarter" idx="1"/>
          </p:nvPr>
        </p:nvSpPr>
        <p:spPr/>
        <p:txBody>
          <a:bodyPr/>
          <a:lstStyle/>
          <a:p>
            <a:r>
              <a:rPr lang="en-US" dirty="0" smtClean="0"/>
              <a:t>Uses separate nodes for storing the state during the sleep mode.</a:t>
            </a:r>
          </a:p>
          <a:p>
            <a:r>
              <a:rPr lang="en-US" dirty="0" smtClean="0"/>
              <a:t>Critical path isolated from the outer feedback loop.</a:t>
            </a:r>
            <a:endParaRPr lang="en-US" dirty="0"/>
          </a:p>
        </p:txBody>
      </p:sp>
    </p:spTree>
    <p:extLst>
      <p:ext uri="{BB962C8B-B14F-4D97-AF65-F5344CB8AC3E}">
        <p14:creationId xmlns:p14="http://schemas.microsoft.com/office/powerpoint/2010/main" val="17234325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Master Side MTCMOS Flip-flop with OF</a:t>
            </a:r>
            <a:endParaRPr lang="en-US" dirty="0"/>
          </a:p>
        </p:txBody>
      </p:sp>
      <p:sp>
        <p:nvSpPr>
          <p:cNvPr id="6" name="矩形 5"/>
          <p:cNvSpPr/>
          <p:nvPr/>
        </p:nvSpPr>
        <p:spPr>
          <a:xfrm>
            <a:off x="2021967" y="6437115"/>
            <a:ext cx="6414136" cy="307777"/>
          </a:xfrm>
          <a:prstGeom prst="rect">
            <a:avLst/>
          </a:prstGeom>
        </p:spPr>
        <p:txBody>
          <a:bodyPr wrap="square">
            <a:spAutoFit/>
          </a:bodyPr>
          <a:lstStyle/>
          <a:p>
            <a:r>
              <a:rPr lang="en-US" altLang="zh-CN" sz="1400" dirty="0" smtClean="0"/>
              <a:t>Fig. 4 (b) Simulation result for Master-side MTCMOS flip-flop with OF</a:t>
            </a:r>
            <a:endParaRPr lang="zh-CN" altLang="en-US" sz="1400" dirty="0"/>
          </a:p>
        </p:txBody>
      </p:sp>
      <p:pic>
        <p:nvPicPr>
          <p:cNvPr id="7" name="Picture 9"/>
          <p:cNvPicPr/>
          <p:nvPr/>
        </p:nvPicPr>
        <p:blipFill>
          <a:blip r:embed="rId3" cstate="print">
            <a:extLst>
              <a:ext uri="{28A0092B-C50C-407E-A947-70E740481C1C}">
                <a14:useLocalDpi xmlns:a14="http://schemas.microsoft.com/office/drawing/2010/main" val="0"/>
              </a:ext>
            </a:extLst>
          </a:blip>
          <a:stretch>
            <a:fillRect/>
          </a:stretch>
        </p:blipFill>
        <p:spPr>
          <a:xfrm>
            <a:off x="557212" y="1675129"/>
            <a:ext cx="8107490" cy="4411345"/>
          </a:xfrm>
          <a:prstGeom prst="rect">
            <a:avLst/>
          </a:prstGeom>
        </p:spPr>
      </p:pic>
    </p:spTree>
    <p:extLst>
      <p:ext uri="{BB962C8B-B14F-4D97-AF65-F5344CB8AC3E}">
        <p14:creationId xmlns:p14="http://schemas.microsoft.com/office/powerpoint/2010/main" val="172343258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28616"/>
            <a:ext cx="8534400" cy="758952"/>
          </a:xfrm>
        </p:spPr>
        <p:txBody>
          <a:bodyPr>
            <a:normAutofit fontScale="90000"/>
          </a:bodyPr>
          <a:lstStyle/>
          <a:p>
            <a:r>
              <a:rPr lang="en-US" dirty="0" smtClean="0"/>
              <a:t>4. Conventional </a:t>
            </a:r>
            <a:r>
              <a:rPr lang="en-US" dirty="0"/>
              <a:t>MTCMOS flip-flop with data preserving sleep </a:t>
            </a:r>
            <a:r>
              <a:rPr lang="en-US" dirty="0" smtClean="0"/>
              <a:t>mode</a:t>
            </a:r>
            <a:endParaRPr lang="en-US" dirty="0"/>
          </a:p>
        </p:txBody>
      </p:sp>
      <p:pic>
        <p:nvPicPr>
          <p:cNvPr id="6" name="Picture 5"/>
          <p:cNvPicPr/>
          <p:nvPr/>
        </p:nvPicPr>
        <p:blipFill>
          <a:blip r:embed="rId2" cstate="print">
            <a:extLst>
              <a:ext uri="{28A0092B-C50C-407E-A947-70E740481C1C}">
                <a14:useLocalDpi xmlns:a14="http://schemas.microsoft.com/office/drawing/2010/main"/>
              </a:ext>
            </a:extLst>
          </a:blip>
          <a:srcRect/>
          <a:stretch>
            <a:fillRect/>
          </a:stretch>
        </p:blipFill>
        <p:spPr bwMode="auto">
          <a:xfrm>
            <a:off x="1553598" y="1714507"/>
            <a:ext cx="6033066" cy="4570285"/>
          </a:xfrm>
          <a:prstGeom prst="rect">
            <a:avLst/>
          </a:prstGeom>
          <a:noFill/>
          <a:ln>
            <a:noFill/>
          </a:ln>
        </p:spPr>
      </p:pic>
      <p:sp>
        <p:nvSpPr>
          <p:cNvPr id="7" name="矩形 6"/>
          <p:cNvSpPr/>
          <p:nvPr/>
        </p:nvSpPr>
        <p:spPr>
          <a:xfrm>
            <a:off x="1371600" y="6408539"/>
            <a:ext cx="7493128" cy="307777"/>
          </a:xfrm>
          <a:prstGeom prst="rect">
            <a:avLst/>
          </a:prstGeom>
        </p:spPr>
        <p:txBody>
          <a:bodyPr wrap="square">
            <a:spAutoFit/>
          </a:bodyPr>
          <a:lstStyle/>
          <a:p>
            <a:r>
              <a:rPr lang="en-US" altLang="zh-CN" sz="1400" dirty="0" smtClean="0"/>
              <a:t>Fig. 5 (a) Circuit schematic of MTCMOS flip-flop with data preserving sleep mode</a:t>
            </a:r>
            <a:endParaRPr lang="zh-CN" altLang="en-US" sz="1400" dirty="0"/>
          </a:p>
        </p:txBody>
      </p:sp>
    </p:spTree>
    <p:extLst>
      <p:ext uri="{BB962C8B-B14F-4D97-AF65-F5344CB8AC3E}">
        <p14:creationId xmlns:p14="http://schemas.microsoft.com/office/powerpoint/2010/main" val="416572825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57192"/>
            <a:ext cx="8534400" cy="758952"/>
          </a:xfrm>
        </p:spPr>
        <p:txBody>
          <a:bodyPr>
            <a:normAutofit fontScale="90000"/>
          </a:bodyPr>
          <a:lstStyle/>
          <a:p>
            <a:r>
              <a:rPr lang="en-US" dirty="0" smtClean="0"/>
              <a:t>4. Conventional </a:t>
            </a:r>
            <a:r>
              <a:rPr lang="en-US" dirty="0"/>
              <a:t>MTCMOS </a:t>
            </a:r>
            <a:r>
              <a:rPr lang="en-US" dirty="0" smtClean="0"/>
              <a:t>Flip-flop </a:t>
            </a:r>
            <a:r>
              <a:rPr lang="en-US" dirty="0"/>
              <a:t>with </a:t>
            </a:r>
            <a:r>
              <a:rPr lang="en-US" dirty="0" smtClean="0"/>
              <a:t>Data Preserving Sleep Mode</a:t>
            </a:r>
            <a:endParaRPr lang="en-US" dirty="0"/>
          </a:p>
        </p:txBody>
      </p:sp>
      <p:pic>
        <p:nvPicPr>
          <p:cNvPr id="4" name="Picture 3"/>
          <p:cNvPicPr/>
          <p:nvPr/>
        </p:nvPicPr>
        <p:blipFill>
          <a:blip r:embed="rId2" cstate="print">
            <a:extLst>
              <a:ext uri="{28A0092B-C50C-407E-A947-70E740481C1C}">
                <a14:useLocalDpi xmlns:a14="http://schemas.microsoft.com/office/drawing/2010/main"/>
              </a:ext>
            </a:extLst>
          </a:blip>
          <a:stretch>
            <a:fillRect/>
          </a:stretch>
        </p:blipFill>
        <p:spPr>
          <a:xfrm>
            <a:off x="649223" y="1555625"/>
            <a:ext cx="8156449" cy="4788026"/>
          </a:xfrm>
          <a:prstGeom prst="rect">
            <a:avLst/>
          </a:prstGeom>
        </p:spPr>
      </p:pic>
      <p:sp>
        <p:nvSpPr>
          <p:cNvPr id="6" name="矩形 5"/>
          <p:cNvSpPr/>
          <p:nvPr/>
        </p:nvSpPr>
        <p:spPr>
          <a:xfrm>
            <a:off x="1371600" y="6408539"/>
            <a:ext cx="7493128" cy="307777"/>
          </a:xfrm>
          <a:prstGeom prst="rect">
            <a:avLst/>
          </a:prstGeom>
        </p:spPr>
        <p:txBody>
          <a:bodyPr wrap="square">
            <a:spAutoFit/>
          </a:bodyPr>
          <a:lstStyle/>
          <a:p>
            <a:r>
              <a:rPr lang="en-US" altLang="zh-CN" sz="1400" dirty="0" smtClean="0"/>
              <a:t>Fig. 5 (b) Simulation result for MTCMOS flip-flop with data preserving sleep mode</a:t>
            </a:r>
            <a:endParaRPr lang="zh-CN" altLang="en-US" sz="1400" dirty="0"/>
          </a:p>
        </p:txBody>
      </p:sp>
    </p:spTree>
    <p:extLst>
      <p:ext uri="{BB962C8B-B14F-4D97-AF65-F5344CB8AC3E}">
        <p14:creationId xmlns:p14="http://schemas.microsoft.com/office/powerpoint/2010/main" val="18155811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SRAM </a:t>
            </a:r>
            <a:r>
              <a:rPr lang="en-US" dirty="0"/>
              <a:t>MTCMOS </a:t>
            </a:r>
            <a:r>
              <a:rPr lang="en-US" dirty="0" smtClean="0"/>
              <a:t>Flip-flop </a:t>
            </a:r>
            <a:endParaRPr lang="en-US" dirty="0"/>
          </a:p>
        </p:txBody>
      </p:sp>
      <p:sp>
        <p:nvSpPr>
          <p:cNvPr id="3" name="Content Placeholder 2"/>
          <p:cNvSpPr>
            <a:spLocks noGrp="1"/>
          </p:cNvSpPr>
          <p:nvPr>
            <p:ph sz="quarter" idx="1"/>
          </p:nvPr>
        </p:nvSpPr>
        <p:spPr/>
        <p:txBody>
          <a:bodyPr/>
          <a:lstStyle/>
          <a:p>
            <a:endParaRPr lang="en-US"/>
          </a:p>
        </p:txBody>
      </p:sp>
      <p:pic>
        <p:nvPicPr>
          <p:cNvPr id="4" name="Picture 3"/>
          <p:cNvPicPr/>
          <p:nvPr/>
        </p:nvPicPr>
        <p:blipFill>
          <a:blip r:embed="rId2" cstate="print">
            <a:extLst>
              <a:ext uri="{28A0092B-C50C-407E-A947-70E740481C1C}">
                <a14:useLocalDpi xmlns:a14="http://schemas.microsoft.com/office/drawing/2010/main"/>
              </a:ext>
            </a:extLst>
          </a:blip>
          <a:srcRect/>
          <a:stretch>
            <a:fillRect/>
          </a:stretch>
        </p:blipFill>
        <p:spPr bwMode="auto">
          <a:xfrm>
            <a:off x="492055" y="1655640"/>
            <a:ext cx="8142161" cy="4572001"/>
          </a:xfrm>
          <a:prstGeom prst="rect">
            <a:avLst/>
          </a:prstGeom>
          <a:noFill/>
          <a:ln>
            <a:noFill/>
          </a:ln>
        </p:spPr>
      </p:pic>
      <p:sp>
        <p:nvSpPr>
          <p:cNvPr id="5" name="矩形 4"/>
          <p:cNvSpPr/>
          <p:nvPr/>
        </p:nvSpPr>
        <p:spPr>
          <a:xfrm>
            <a:off x="1371600" y="6408539"/>
            <a:ext cx="7493128" cy="307777"/>
          </a:xfrm>
          <a:prstGeom prst="rect">
            <a:avLst/>
          </a:prstGeom>
        </p:spPr>
        <p:txBody>
          <a:bodyPr wrap="square">
            <a:spAutoFit/>
          </a:bodyPr>
          <a:lstStyle/>
          <a:p>
            <a:r>
              <a:rPr lang="en-US" altLang="zh-CN" sz="1400" dirty="0" smtClean="0"/>
              <a:t>Fig. 6 (a) Circuit schematic for SRAM MTCMOS flip-flop with data retention cell</a:t>
            </a:r>
            <a:endParaRPr lang="zh-CN" altLang="en-US" sz="1400" dirty="0"/>
          </a:p>
        </p:txBody>
      </p:sp>
    </p:spTree>
    <p:extLst>
      <p:ext uri="{BB962C8B-B14F-4D97-AF65-F5344CB8AC3E}">
        <p14:creationId xmlns:p14="http://schemas.microsoft.com/office/powerpoint/2010/main" val="36323691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SRAM </a:t>
            </a:r>
            <a:r>
              <a:rPr lang="en-US" dirty="0"/>
              <a:t>MTCMOS </a:t>
            </a:r>
            <a:r>
              <a:rPr lang="en-US" dirty="0" smtClean="0"/>
              <a:t>Flip-flop </a:t>
            </a:r>
            <a:endParaRPr lang="en-US" dirty="0"/>
          </a:p>
        </p:txBody>
      </p:sp>
      <p:sp>
        <p:nvSpPr>
          <p:cNvPr id="3" name="Content Placeholder 2"/>
          <p:cNvSpPr>
            <a:spLocks noGrp="1"/>
          </p:cNvSpPr>
          <p:nvPr>
            <p:ph sz="quarter" idx="1"/>
          </p:nvPr>
        </p:nvSpPr>
        <p:spPr/>
        <p:txBody>
          <a:bodyPr/>
          <a:lstStyle/>
          <a:p>
            <a:endParaRPr lang="en-US" dirty="0"/>
          </a:p>
        </p:txBody>
      </p:sp>
      <p:pic>
        <p:nvPicPr>
          <p:cNvPr id="4" name="Picture 3"/>
          <p:cNvPicPr/>
          <p:nvPr/>
        </p:nvPicPr>
        <p:blipFill>
          <a:blip r:embed="rId2" cstate="print">
            <a:extLst>
              <a:ext uri="{28A0092B-C50C-407E-A947-70E740481C1C}">
                <a14:useLocalDpi xmlns:a14="http://schemas.microsoft.com/office/drawing/2010/main"/>
              </a:ext>
            </a:extLst>
          </a:blip>
          <a:stretch>
            <a:fillRect/>
          </a:stretch>
        </p:blipFill>
        <p:spPr>
          <a:xfrm>
            <a:off x="301752" y="1541336"/>
            <a:ext cx="8503920" cy="4788027"/>
          </a:xfrm>
          <a:prstGeom prst="rect">
            <a:avLst/>
          </a:prstGeom>
        </p:spPr>
      </p:pic>
      <p:sp>
        <p:nvSpPr>
          <p:cNvPr id="5" name="矩形 4"/>
          <p:cNvSpPr/>
          <p:nvPr/>
        </p:nvSpPr>
        <p:spPr>
          <a:xfrm>
            <a:off x="1371600" y="6408539"/>
            <a:ext cx="7493128" cy="307777"/>
          </a:xfrm>
          <a:prstGeom prst="rect">
            <a:avLst/>
          </a:prstGeom>
        </p:spPr>
        <p:txBody>
          <a:bodyPr wrap="square">
            <a:spAutoFit/>
          </a:bodyPr>
          <a:lstStyle/>
          <a:p>
            <a:r>
              <a:rPr lang="en-US" altLang="zh-CN" sz="1400" dirty="0" smtClean="0"/>
              <a:t>Fig. 6 (b) Simulation result for SRAM MTCMOS flip-flop with data retention cell</a:t>
            </a:r>
            <a:endParaRPr lang="zh-CN" altLang="en-US" sz="1400" dirty="0"/>
          </a:p>
        </p:txBody>
      </p:sp>
    </p:spTree>
    <p:extLst>
      <p:ext uri="{BB962C8B-B14F-4D97-AF65-F5344CB8AC3E}">
        <p14:creationId xmlns:p14="http://schemas.microsoft.com/office/powerpoint/2010/main" val="21267527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Metrics Analysis</a:t>
            </a:r>
            <a:endParaRPr lang="en-US" dirty="0"/>
          </a:p>
        </p:txBody>
      </p:sp>
      <p:sp>
        <p:nvSpPr>
          <p:cNvPr id="3" name="Content Placeholder 2"/>
          <p:cNvSpPr>
            <a:spLocks noGrp="1"/>
          </p:cNvSpPr>
          <p:nvPr>
            <p:ph sz="quarter" idx="1"/>
          </p:nvPr>
        </p:nvSpPr>
        <p:spPr/>
        <p:txBody>
          <a:bodyPr/>
          <a:lstStyle/>
          <a:p>
            <a:r>
              <a:rPr lang="en-US" dirty="0" smtClean="0"/>
              <a:t>Setup time, leakage power, and area</a:t>
            </a:r>
            <a:endParaRPr lang="en-US" dirty="0"/>
          </a:p>
        </p:txBody>
      </p:sp>
      <p:graphicFrame>
        <p:nvGraphicFramePr>
          <p:cNvPr id="4" name="表格 3"/>
          <p:cNvGraphicFramePr>
            <a:graphicFrameLocks noGrp="1"/>
          </p:cNvGraphicFramePr>
          <p:nvPr/>
        </p:nvGraphicFramePr>
        <p:xfrm>
          <a:off x="1243013" y="2127518"/>
          <a:ext cx="7046540" cy="3971529"/>
        </p:xfrm>
        <a:graphic>
          <a:graphicData uri="http://schemas.openxmlformats.org/drawingml/2006/table">
            <a:tbl>
              <a:tblPr firstRow="1" bandRow="1">
                <a:tableStyleId>{5C22544A-7EE6-4342-B048-85BDC9FD1C3A}</a:tableStyleId>
              </a:tblPr>
              <a:tblGrid>
                <a:gridCol w="1761635"/>
                <a:gridCol w="1761635"/>
                <a:gridCol w="1761635"/>
                <a:gridCol w="1761635"/>
              </a:tblGrid>
              <a:tr h="831883">
                <a:tc>
                  <a:txBody>
                    <a:bodyPr/>
                    <a:lstStyle/>
                    <a:p>
                      <a:pPr algn="ctr"/>
                      <a:endParaRPr lang="zh-CN" altLang="en-US" dirty="0"/>
                    </a:p>
                  </a:txBody>
                  <a:tcPr anchor="ctr"/>
                </a:tc>
                <a:tc>
                  <a:txBody>
                    <a:bodyPr/>
                    <a:lstStyle/>
                    <a:p>
                      <a:pPr algn="ctr"/>
                      <a:r>
                        <a:rPr lang="en-US" altLang="zh-CN" dirty="0" smtClean="0"/>
                        <a:t>Setup</a:t>
                      </a:r>
                      <a:r>
                        <a:rPr lang="en-US" altLang="zh-CN" baseline="0" dirty="0" smtClean="0"/>
                        <a:t> time</a:t>
                      </a:r>
                    </a:p>
                    <a:p>
                      <a:pPr algn="ctr"/>
                      <a:r>
                        <a:rPr lang="en-US" altLang="zh-CN" baseline="0" dirty="0" smtClean="0"/>
                        <a:t>(</a:t>
                      </a:r>
                      <a:r>
                        <a:rPr lang="en-US" altLang="zh-CN" baseline="0" dirty="0" err="1" smtClean="0"/>
                        <a:t>ps</a:t>
                      </a:r>
                      <a:r>
                        <a:rPr lang="en-US" altLang="zh-CN" baseline="0" dirty="0" smtClean="0"/>
                        <a:t>)</a:t>
                      </a:r>
                      <a:endParaRPr lang="zh-CN" altLang="en-US" dirty="0"/>
                    </a:p>
                  </a:txBody>
                  <a:tcPr anchor="ctr"/>
                </a:tc>
                <a:tc>
                  <a:txBody>
                    <a:bodyPr/>
                    <a:lstStyle/>
                    <a:p>
                      <a:pPr algn="ctr"/>
                      <a:r>
                        <a:rPr lang="en-US" altLang="zh-CN" dirty="0" smtClean="0"/>
                        <a:t>Leakage power</a:t>
                      </a:r>
                    </a:p>
                    <a:p>
                      <a:pPr algn="ctr"/>
                      <a:r>
                        <a:rPr lang="en-US" altLang="zh-CN" dirty="0" smtClean="0"/>
                        <a:t>(DQ=00, W)</a:t>
                      </a:r>
                      <a:endParaRPr lang="zh-CN" altLang="en-US" dirty="0"/>
                    </a:p>
                  </a:txBody>
                  <a:tcPr anchor="ctr"/>
                </a:tc>
                <a:tc>
                  <a:txBody>
                    <a:bodyPr/>
                    <a:lstStyle/>
                    <a:p>
                      <a:pPr algn="ctr"/>
                      <a:r>
                        <a:rPr lang="en-US" altLang="zh-CN" dirty="0" smtClean="0"/>
                        <a:t>Area</a:t>
                      </a:r>
                      <a:endParaRPr lang="en-US" altLang="zh-CN" baseline="0" dirty="0" smtClean="0"/>
                    </a:p>
                    <a:p>
                      <a:pPr algn="ctr"/>
                      <a:r>
                        <a:rPr lang="en-US" altLang="zh-CN" baseline="0" dirty="0" smtClean="0"/>
                        <a:t>(nm)</a:t>
                      </a:r>
                      <a:endParaRPr lang="zh-CN" altLang="en-US" dirty="0"/>
                    </a:p>
                  </a:txBody>
                  <a:tcPr anchor="ctr"/>
                </a:tc>
              </a:tr>
              <a:tr h="611426">
                <a:tc>
                  <a:txBody>
                    <a:bodyPr/>
                    <a:lstStyle/>
                    <a:p>
                      <a:pPr algn="ctr"/>
                      <a:r>
                        <a:rPr lang="en-US" altLang="zh-CN" dirty="0" smtClean="0"/>
                        <a:t>1</a:t>
                      </a:r>
                      <a:endParaRPr lang="zh-CN" altLang="en-US" dirty="0"/>
                    </a:p>
                  </a:txBody>
                  <a:tcPr anchor="ctr"/>
                </a:tc>
                <a:tc>
                  <a:txBody>
                    <a:bodyPr/>
                    <a:lstStyle/>
                    <a:p>
                      <a:pPr algn="ctr"/>
                      <a:r>
                        <a:rPr lang="en-US" altLang="zh-CN" dirty="0" smtClean="0"/>
                        <a:t>12.0</a:t>
                      </a:r>
                      <a:endParaRPr lang="zh-CN" altLang="en-US" dirty="0"/>
                    </a:p>
                  </a:txBody>
                  <a:tcPr anchor="ctr"/>
                </a:tc>
                <a:tc>
                  <a:txBody>
                    <a:bodyPr/>
                    <a:lstStyle/>
                    <a:p>
                      <a:pPr algn="ctr"/>
                      <a:r>
                        <a:rPr lang="en-US" altLang="zh-CN" dirty="0" smtClean="0"/>
                        <a:t>3.597e-9</a:t>
                      </a:r>
                      <a:endParaRPr lang="zh-CN" altLang="en-US" dirty="0"/>
                    </a:p>
                  </a:txBody>
                  <a:tcPr anchor="ctr"/>
                </a:tc>
                <a:tc>
                  <a:txBody>
                    <a:bodyPr/>
                    <a:lstStyle/>
                    <a:p>
                      <a:pPr algn="ctr"/>
                      <a:r>
                        <a:rPr lang="en-US" altLang="zh-CN" dirty="0" smtClean="0"/>
                        <a:t>14580</a:t>
                      </a:r>
                      <a:endParaRPr lang="zh-CN" altLang="en-US" dirty="0"/>
                    </a:p>
                  </a:txBody>
                  <a:tcPr anchor="ctr"/>
                </a:tc>
              </a:tr>
              <a:tr h="611426">
                <a:tc>
                  <a:txBody>
                    <a:bodyPr/>
                    <a:lstStyle/>
                    <a:p>
                      <a:pPr algn="ctr"/>
                      <a:r>
                        <a:rPr lang="en-US" altLang="zh-CN" dirty="0" smtClean="0"/>
                        <a:t>2</a:t>
                      </a:r>
                      <a:endParaRPr lang="zh-CN" altLang="en-US" dirty="0"/>
                    </a:p>
                  </a:txBody>
                  <a:tcPr anchor="ctr"/>
                </a:tc>
                <a:tc>
                  <a:txBody>
                    <a:bodyPr/>
                    <a:lstStyle/>
                    <a:p>
                      <a:pPr algn="ctr"/>
                      <a:r>
                        <a:rPr lang="en-US" altLang="zh-CN" dirty="0" smtClean="0"/>
                        <a:t>16.3</a:t>
                      </a:r>
                      <a:endParaRPr lang="zh-CN" altLang="en-US" dirty="0"/>
                    </a:p>
                  </a:txBody>
                  <a:tcPr anchor="ctr"/>
                </a:tc>
                <a:tc>
                  <a:txBody>
                    <a:bodyPr/>
                    <a:lstStyle/>
                    <a:p>
                      <a:pPr algn="ctr"/>
                      <a:r>
                        <a:rPr lang="en-US" altLang="zh-CN" dirty="0" smtClean="0"/>
                        <a:t>2.681e-9</a:t>
                      </a:r>
                      <a:endParaRPr lang="zh-CN" altLang="en-US" dirty="0"/>
                    </a:p>
                  </a:txBody>
                  <a:tcPr anchor="ctr"/>
                </a:tc>
                <a:tc>
                  <a:txBody>
                    <a:bodyPr/>
                    <a:lstStyle/>
                    <a:p>
                      <a:pPr algn="ctr"/>
                      <a:r>
                        <a:rPr lang="en-US" altLang="zh-CN" dirty="0" smtClean="0"/>
                        <a:t>19980</a:t>
                      </a:r>
                      <a:endParaRPr lang="zh-CN" altLang="en-US" dirty="0"/>
                    </a:p>
                  </a:txBody>
                  <a:tcPr anchor="ctr"/>
                </a:tc>
              </a:tr>
              <a:tr h="611426">
                <a:tc>
                  <a:txBody>
                    <a:bodyPr/>
                    <a:lstStyle/>
                    <a:p>
                      <a:pPr algn="ctr"/>
                      <a:r>
                        <a:rPr lang="en-US" altLang="zh-CN" dirty="0" smtClean="0"/>
                        <a:t>3</a:t>
                      </a:r>
                      <a:endParaRPr lang="zh-CN" altLang="en-US" dirty="0"/>
                    </a:p>
                  </a:txBody>
                  <a:tcPr anchor="ctr"/>
                </a:tc>
                <a:tc>
                  <a:txBody>
                    <a:bodyPr/>
                    <a:lstStyle/>
                    <a:p>
                      <a:pPr algn="ctr"/>
                      <a:r>
                        <a:rPr lang="en-US" altLang="zh-CN" dirty="0" smtClean="0"/>
                        <a:t>30.4</a:t>
                      </a:r>
                      <a:endParaRPr lang="zh-CN" altLang="en-US" dirty="0"/>
                    </a:p>
                  </a:txBody>
                  <a:tcPr anchor="ctr"/>
                </a:tc>
                <a:tc>
                  <a:txBody>
                    <a:bodyPr/>
                    <a:lstStyle/>
                    <a:p>
                      <a:pPr algn="ctr"/>
                      <a:r>
                        <a:rPr lang="en-US" altLang="zh-CN" dirty="0" smtClean="0"/>
                        <a:t>34.21e-12</a:t>
                      </a:r>
                      <a:endParaRPr lang="zh-CN" altLang="en-US" dirty="0"/>
                    </a:p>
                  </a:txBody>
                  <a:tcPr anchor="ctr"/>
                </a:tc>
                <a:tc>
                  <a:txBody>
                    <a:bodyPr/>
                    <a:lstStyle/>
                    <a:p>
                      <a:pPr algn="ctr"/>
                      <a:r>
                        <a:rPr lang="en-US" altLang="zh-CN" dirty="0" smtClean="0"/>
                        <a:t>18090</a:t>
                      </a:r>
                      <a:endParaRPr lang="zh-CN" altLang="en-US" dirty="0"/>
                    </a:p>
                  </a:txBody>
                  <a:tcPr anchor="ctr"/>
                </a:tc>
              </a:tr>
              <a:tr h="611426">
                <a:tc>
                  <a:txBody>
                    <a:bodyPr/>
                    <a:lstStyle/>
                    <a:p>
                      <a:pPr algn="ctr"/>
                      <a:r>
                        <a:rPr lang="en-US" altLang="zh-CN" dirty="0" smtClean="0"/>
                        <a:t>4</a:t>
                      </a:r>
                      <a:endParaRPr lang="zh-CN" altLang="en-US" dirty="0"/>
                    </a:p>
                  </a:txBody>
                  <a:tcPr anchor="ctr"/>
                </a:tc>
                <a:tc>
                  <a:txBody>
                    <a:bodyPr/>
                    <a:lstStyle/>
                    <a:p>
                      <a:pPr algn="ctr"/>
                      <a:r>
                        <a:rPr lang="en-US" altLang="zh-CN" dirty="0" smtClean="0"/>
                        <a:t>3.0</a:t>
                      </a:r>
                      <a:endParaRPr lang="zh-CN" altLang="en-US" dirty="0"/>
                    </a:p>
                  </a:txBody>
                  <a:tcPr anchor="ctr"/>
                </a:tc>
                <a:tc>
                  <a:txBody>
                    <a:bodyPr/>
                    <a:lstStyle/>
                    <a:p>
                      <a:pPr algn="ctr"/>
                      <a:r>
                        <a:rPr lang="en-US" altLang="zh-CN" dirty="0" smtClean="0"/>
                        <a:t>19.91e-12</a:t>
                      </a:r>
                      <a:endParaRPr lang="zh-CN" altLang="en-US" dirty="0"/>
                    </a:p>
                  </a:txBody>
                  <a:tcPr anchor="ctr"/>
                </a:tc>
                <a:tc>
                  <a:txBody>
                    <a:bodyPr/>
                    <a:lstStyle/>
                    <a:p>
                      <a:pPr algn="ctr"/>
                      <a:r>
                        <a:rPr lang="en-US" altLang="zh-CN" dirty="0" smtClean="0"/>
                        <a:t>14310</a:t>
                      </a:r>
                      <a:endParaRPr lang="zh-CN" altLang="en-US" dirty="0"/>
                    </a:p>
                  </a:txBody>
                  <a:tcPr anchor="ctr"/>
                </a:tc>
              </a:tr>
              <a:tr h="611426">
                <a:tc>
                  <a:txBody>
                    <a:bodyPr/>
                    <a:lstStyle/>
                    <a:p>
                      <a:pPr algn="ctr"/>
                      <a:r>
                        <a:rPr lang="en-US" altLang="zh-CN" dirty="0" smtClean="0"/>
                        <a:t>5</a:t>
                      </a:r>
                      <a:endParaRPr lang="zh-CN" altLang="en-US" dirty="0"/>
                    </a:p>
                  </a:txBody>
                  <a:tcPr anchor="ctr"/>
                </a:tc>
                <a:tc>
                  <a:txBody>
                    <a:bodyPr/>
                    <a:lstStyle/>
                    <a:p>
                      <a:pPr algn="ctr"/>
                      <a:r>
                        <a:rPr lang="en-US" altLang="zh-CN" dirty="0" smtClean="0"/>
                        <a:t>1.0</a:t>
                      </a:r>
                      <a:endParaRPr lang="zh-CN" altLang="en-US" dirty="0"/>
                    </a:p>
                  </a:txBody>
                  <a:tcPr anchor="ctr"/>
                </a:tc>
                <a:tc>
                  <a:txBody>
                    <a:bodyPr/>
                    <a:lstStyle/>
                    <a:p>
                      <a:pPr algn="ctr"/>
                      <a:r>
                        <a:rPr lang="en-US" altLang="zh-CN" dirty="0" smtClean="0"/>
                        <a:t>9.515e-15</a:t>
                      </a:r>
                      <a:endParaRPr lang="zh-CN" altLang="en-US" dirty="0"/>
                    </a:p>
                  </a:txBody>
                  <a:tcPr anchor="ctr"/>
                </a:tc>
                <a:tc>
                  <a:txBody>
                    <a:bodyPr/>
                    <a:lstStyle/>
                    <a:p>
                      <a:pPr algn="ctr"/>
                      <a:r>
                        <a:rPr lang="en-US" altLang="zh-CN" dirty="0" smtClean="0"/>
                        <a:t>11610</a:t>
                      </a:r>
                      <a:endParaRPr lang="zh-CN" altLang="en-US" dirty="0"/>
                    </a:p>
                  </a:txBody>
                  <a:tcPr anchor="ctr"/>
                </a:tc>
              </a:tr>
            </a:tbl>
          </a:graphicData>
        </a:graphic>
      </p:graphicFrame>
    </p:spTree>
    <p:extLst>
      <p:ext uri="{BB962C8B-B14F-4D97-AF65-F5344CB8AC3E}">
        <p14:creationId xmlns:p14="http://schemas.microsoft.com/office/powerpoint/2010/main" val="172343258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Metrics Analysis</a:t>
            </a:r>
            <a:endParaRPr lang="en-US" dirty="0"/>
          </a:p>
        </p:txBody>
      </p:sp>
      <p:sp>
        <p:nvSpPr>
          <p:cNvPr id="3" name="Content Placeholder 2"/>
          <p:cNvSpPr>
            <a:spLocks noGrp="1"/>
          </p:cNvSpPr>
          <p:nvPr>
            <p:ph sz="quarter" idx="1"/>
          </p:nvPr>
        </p:nvSpPr>
        <p:spPr/>
        <p:txBody>
          <a:bodyPr/>
          <a:lstStyle/>
          <a:p>
            <a:r>
              <a:rPr lang="en-US" dirty="0" smtClean="0"/>
              <a:t>Leakage current during sleep mode (DQ=00)</a:t>
            </a:r>
            <a:endParaRPr lang="en-US" dirty="0"/>
          </a:p>
        </p:txBody>
      </p:sp>
      <p:pic>
        <p:nvPicPr>
          <p:cNvPr id="2051" name="Picture 3" descr="C:\Documents and Settings\hxy\桌面\leakage_DQ=00.bmp"/>
          <p:cNvPicPr>
            <a:picLocks noChangeAspect="1" noChangeArrowheads="1"/>
          </p:cNvPicPr>
          <p:nvPr/>
        </p:nvPicPr>
        <p:blipFill>
          <a:blip r:embed="rId3" cstate="print"/>
          <a:srcRect/>
          <a:stretch>
            <a:fillRect/>
          </a:stretch>
        </p:blipFill>
        <p:spPr bwMode="auto">
          <a:xfrm>
            <a:off x="2157413" y="2090741"/>
            <a:ext cx="5472113" cy="4302149"/>
          </a:xfrm>
          <a:prstGeom prst="rect">
            <a:avLst/>
          </a:prstGeom>
          <a:noFill/>
        </p:spPr>
      </p:pic>
      <p:sp>
        <p:nvSpPr>
          <p:cNvPr id="5" name="矩形 5"/>
          <p:cNvSpPr/>
          <p:nvPr/>
        </p:nvSpPr>
        <p:spPr>
          <a:xfrm>
            <a:off x="1543427" y="6437115"/>
            <a:ext cx="6964101" cy="307777"/>
          </a:xfrm>
          <a:prstGeom prst="rect">
            <a:avLst/>
          </a:prstGeom>
        </p:spPr>
        <p:txBody>
          <a:bodyPr wrap="square">
            <a:spAutoFit/>
          </a:bodyPr>
          <a:lstStyle/>
          <a:p>
            <a:r>
              <a:rPr lang="en-US" altLang="zh-CN" sz="1400" dirty="0" smtClean="0"/>
              <a:t>Fig. 7 (a) Leakage comparison for MTCMOS FFs when input-output condition = 00</a:t>
            </a:r>
            <a:endParaRPr lang="zh-CN" altLang="en-US" sz="1400" dirty="0"/>
          </a:p>
        </p:txBody>
      </p:sp>
    </p:spTree>
    <p:extLst>
      <p:ext uri="{BB962C8B-B14F-4D97-AF65-F5344CB8AC3E}">
        <p14:creationId xmlns:p14="http://schemas.microsoft.com/office/powerpoint/2010/main" val="172343258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Metrics Analysis</a:t>
            </a:r>
            <a:endParaRPr lang="en-US" dirty="0"/>
          </a:p>
        </p:txBody>
      </p:sp>
      <p:sp>
        <p:nvSpPr>
          <p:cNvPr id="3" name="Content Placeholder 2"/>
          <p:cNvSpPr>
            <a:spLocks noGrp="1"/>
          </p:cNvSpPr>
          <p:nvPr>
            <p:ph sz="quarter" idx="1"/>
          </p:nvPr>
        </p:nvSpPr>
        <p:spPr/>
        <p:txBody>
          <a:bodyPr/>
          <a:lstStyle/>
          <a:p>
            <a:r>
              <a:rPr lang="en-US" dirty="0" smtClean="0"/>
              <a:t>Leakage current during sleep mode (DQ=01)</a:t>
            </a:r>
            <a:endParaRPr lang="en-US" dirty="0"/>
          </a:p>
        </p:txBody>
      </p:sp>
      <p:pic>
        <p:nvPicPr>
          <p:cNvPr id="3074" name="Picture 2" descr="C:\Documents and Settings\hxy\桌面\leakage_DQ=01.bmp"/>
          <p:cNvPicPr>
            <a:picLocks noChangeAspect="1" noChangeArrowheads="1"/>
          </p:cNvPicPr>
          <p:nvPr/>
        </p:nvPicPr>
        <p:blipFill>
          <a:blip r:embed="rId3" cstate="print"/>
          <a:srcRect/>
          <a:stretch>
            <a:fillRect/>
          </a:stretch>
        </p:blipFill>
        <p:spPr bwMode="auto">
          <a:xfrm>
            <a:off x="1928812" y="2147895"/>
            <a:ext cx="5372100" cy="4223520"/>
          </a:xfrm>
          <a:prstGeom prst="rect">
            <a:avLst/>
          </a:prstGeom>
          <a:noFill/>
        </p:spPr>
      </p:pic>
      <p:sp>
        <p:nvSpPr>
          <p:cNvPr id="5" name="矩形 5"/>
          <p:cNvSpPr/>
          <p:nvPr/>
        </p:nvSpPr>
        <p:spPr>
          <a:xfrm>
            <a:off x="1543427" y="6437115"/>
            <a:ext cx="6964101" cy="307777"/>
          </a:xfrm>
          <a:prstGeom prst="rect">
            <a:avLst/>
          </a:prstGeom>
        </p:spPr>
        <p:txBody>
          <a:bodyPr wrap="square">
            <a:spAutoFit/>
          </a:bodyPr>
          <a:lstStyle/>
          <a:p>
            <a:r>
              <a:rPr lang="en-US" altLang="zh-CN" sz="1400" dirty="0" smtClean="0"/>
              <a:t>Fig. 7 (b) Leakage comparison for MTCMOS FFs when input-output condition = 01</a:t>
            </a:r>
            <a:endParaRPr lang="zh-CN" altLang="en-US" sz="1400" dirty="0"/>
          </a:p>
        </p:txBody>
      </p:sp>
    </p:spTree>
    <p:extLst>
      <p:ext uri="{BB962C8B-B14F-4D97-AF65-F5344CB8AC3E}">
        <p14:creationId xmlns:p14="http://schemas.microsoft.com/office/powerpoint/2010/main" val="172343258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Introduction</a:t>
            </a:r>
            <a:endParaRPr lang="en-US" dirty="0"/>
          </a:p>
        </p:txBody>
      </p:sp>
      <p:sp>
        <p:nvSpPr>
          <p:cNvPr id="3" name="Content Placeholder 2"/>
          <p:cNvSpPr>
            <a:spLocks noGrp="1"/>
          </p:cNvSpPr>
          <p:nvPr>
            <p:ph sz="quarter" idx="1"/>
          </p:nvPr>
        </p:nvSpPr>
        <p:spPr/>
        <p:txBody>
          <a:bodyPr/>
          <a:lstStyle/>
          <a:p>
            <a:r>
              <a:rPr lang="en-US" dirty="0"/>
              <a:t>Need for Low Power </a:t>
            </a:r>
            <a:r>
              <a:rPr lang="en-US" dirty="0" smtClean="0"/>
              <a:t>Design</a:t>
            </a:r>
          </a:p>
          <a:p>
            <a:r>
              <a:rPr lang="en-US" dirty="0"/>
              <a:t>Reasons for Power Dissipation in flip-</a:t>
            </a:r>
            <a:r>
              <a:rPr lang="en-US" dirty="0" smtClean="0"/>
              <a:t>flops</a:t>
            </a:r>
          </a:p>
          <a:p>
            <a:r>
              <a:rPr lang="en-US" dirty="0"/>
              <a:t>How to achieve it?</a:t>
            </a:r>
            <a:endParaRPr lang="en-US" dirty="0" smtClean="0"/>
          </a:p>
          <a:p>
            <a:r>
              <a:rPr lang="en-US" dirty="0"/>
              <a:t>MTCMOS</a:t>
            </a:r>
          </a:p>
        </p:txBody>
      </p:sp>
    </p:spTree>
    <p:extLst>
      <p:ext uri="{BB962C8B-B14F-4D97-AF65-F5344CB8AC3E}">
        <p14:creationId xmlns:p14="http://schemas.microsoft.com/office/powerpoint/2010/main" val="42113970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Metrics Analysis</a:t>
            </a:r>
            <a:endParaRPr lang="en-US" dirty="0"/>
          </a:p>
        </p:txBody>
      </p:sp>
      <p:sp>
        <p:nvSpPr>
          <p:cNvPr id="3" name="Content Placeholder 2"/>
          <p:cNvSpPr>
            <a:spLocks noGrp="1"/>
          </p:cNvSpPr>
          <p:nvPr>
            <p:ph sz="quarter" idx="1"/>
          </p:nvPr>
        </p:nvSpPr>
        <p:spPr/>
        <p:txBody>
          <a:bodyPr/>
          <a:lstStyle/>
          <a:p>
            <a:r>
              <a:rPr lang="en-US" dirty="0" smtClean="0"/>
              <a:t>Leakage current during sleep mode (DQ=10)</a:t>
            </a:r>
            <a:endParaRPr lang="en-US" dirty="0"/>
          </a:p>
        </p:txBody>
      </p:sp>
      <p:pic>
        <p:nvPicPr>
          <p:cNvPr id="4098" name="Picture 2" descr="C:\Documents and Settings\hxy\桌面\leakage_DQ=10.bmp"/>
          <p:cNvPicPr>
            <a:picLocks noChangeAspect="1" noChangeArrowheads="1"/>
          </p:cNvPicPr>
          <p:nvPr/>
        </p:nvPicPr>
        <p:blipFill>
          <a:blip r:embed="rId3" cstate="print"/>
          <a:srcRect/>
          <a:stretch>
            <a:fillRect/>
          </a:stretch>
        </p:blipFill>
        <p:spPr bwMode="auto">
          <a:xfrm>
            <a:off x="2000250" y="2114553"/>
            <a:ext cx="5372100" cy="4259695"/>
          </a:xfrm>
          <a:prstGeom prst="rect">
            <a:avLst/>
          </a:prstGeom>
          <a:noFill/>
        </p:spPr>
      </p:pic>
      <p:sp>
        <p:nvSpPr>
          <p:cNvPr id="5" name="矩形 5"/>
          <p:cNvSpPr/>
          <p:nvPr/>
        </p:nvSpPr>
        <p:spPr>
          <a:xfrm>
            <a:off x="1543427" y="6437115"/>
            <a:ext cx="6964101" cy="307777"/>
          </a:xfrm>
          <a:prstGeom prst="rect">
            <a:avLst/>
          </a:prstGeom>
        </p:spPr>
        <p:txBody>
          <a:bodyPr wrap="square">
            <a:spAutoFit/>
          </a:bodyPr>
          <a:lstStyle/>
          <a:p>
            <a:r>
              <a:rPr lang="en-US" altLang="zh-CN" sz="1400" dirty="0" smtClean="0"/>
              <a:t>Fig. 7 (c) Leakage comparison for MTCMOS FFs when input-output condition = 10</a:t>
            </a:r>
            <a:endParaRPr lang="zh-CN" altLang="en-US" sz="1400" dirty="0"/>
          </a:p>
        </p:txBody>
      </p:sp>
    </p:spTree>
    <p:extLst>
      <p:ext uri="{BB962C8B-B14F-4D97-AF65-F5344CB8AC3E}">
        <p14:creationId xmlns:p14="http://schemas.microsoft.com/office/powerpoint/2010/main" val="172343258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Metrics Analysis</a:t>
            </a:r>
            <a:endParaRPr lang="en-US" dirty="0"/>
          </a:p>
        </p:txBody>
      </p:sp>
      <p:sp>
        <p:nvSpPr>
          <p:cNvPr id="3" name="Content Placeholder 2"/>
          <p:cNvSpPr>
            <a:spLocks noGrp="1"/>
          </p:cNvSpPr>
          <p:nvPr>
            <p:ph sz="quarter" idx="1"/>
          </p:nvPr>
        </p:nvSpPr>
        <p:spPr/>
        <p:txBody>
          <a:bodyPr/>
          <a:lstStyle/>
          <a:p>
            <a:r>
              <a:rPr lang="en-US" dirty="0" smtClean="0"/>
              <a:t>Leakage current during sleep mode (DQ=11)</a:t>
            </a:r>
            <a:endParaRPr lang="en-US" dirty="0"/>
          </a:p>
        </p:txBody>
      </p:sp>
      <p:pic>
        <p:nvPicPr>
          <p:cNvPr id="5122" name="Picture 2" descr="C:\Documents and Settings\hxy\桌面\leakage_DQ=11.bmp"/>
          <p:cNvPicPr>
            <a:picLocks noChangeAspect="1" noChangeArrowheads="1"/>
          </p:cNvPicPr>
          <p:nvPr/>
        </p:nvPicPr>
        <p:blipFill>
          <a:blip r:embed="rId3" cstate="print"/>
          <a:srcRect/>
          <a:stretch>
            <a:fillRect/>
          </a:stretch>
        </p:blipFill>
        <p:spPr bwMode="auto">
          <a:xfrm>
            <a:off x="1928813" y="2075585"/>
            <a:ext cx="5400675" cy="4282353"/>
          </a:xfrm>
          <a:prstGeom prst="rect">
            <a:avLst/>
          </a:prstGeom>
          <a:noFill/>
        </p:spPr>
      </p:pic>
      <p:sp>
        <p:nvSpPr>
          <p:cNvPr id="5" name="矩形 5"/>
          <p:cNvSpPr/>
          <p:nvPr/>
        </p:nvSpPr>
        <p:spPr>
          <a:xfrm>
            <a:off x="1543427" y="6437115"/>
            <a:ext cx="6964101" cy="307777"/>
          </a:xfrm>
          <a:prstGeom prst="rect">
            <a:avLst/>
          </a:prstGeom>
        </p:spPr>
        <p:txBody>
          <a:bodyPr wrap="square">
            <a:spAutoFit/>
          </a:bodyPr>
          <a:lstStyle/>
          <a:p>
            <a:r>
              <a:rPr lang="en-US" altLang="zh-CN" sz="1400" dirty="0" smtClean="0"/>
              <a:t>Fig. 7 (d) Leakage comparison for MTCMOS FFs when input-output condition = 11</a:t>
            </a:r>
            <a:endParaRPr lang="zh-CN" altLang="en-US" sz="1400" dirty="0"/>
          </a:p>
        </p:txBody>
      </p:sp>
    </p:spTree>
    <p:extLst>
      <p:ext uri="{BB962C8B-B14F-4D97-AF65-F5344CB8AC3E}">
        <p14:creationId xmlns:p14="http://schemas.microsoft.com/office/powerpoint/2010/main" val="172343258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MTOF Flip-flop Design</a:t>
            </a:r>
            <a:endParaRPr lang="en-US" dirty="0"/>
          </a:p>
        </p:txBody>
      </p:sp>
      <p:sp>
        <p:nvSpPr>
          <p:cNvPr id="3" name="Content Placeholder 2"/>
          <p:cNvSpPr>
            <a:spLocks noGrp="1"/>
          </p:cNvSpPr>
          <p:nvPr>
            <p:ph sz="quarter" idx="1"/>
          </p:nvPr>
        </p:nvSpPr>
        <p:spPr/>
        <p:txBody>
          <a:bodyPr/>
          <a:lstStyle/>
          <a:p>
            <a:r>
              <a:rPr lang="en-US" dirty="0" smtClean="0"/>
              <a:t>Rising-edge MTCMOS FF with Slave-side Outer Feedback Design 1</a:t>
            </a:r>
          </a:p>
          <a:p>
            <a:r>
              <a:rPr lang="en-US" altLang="zh-CN" dirty="0" smtClean="0"/>
              <a:t>Rising-edge MTCMOS FF with Slave-side Outer Feedback Design 2</a:t>
            </a:r>
          </a:p>
          <a:p>
            <a:pPr lvl="1"/>
            <a:r>
              <a:rPr lang="en-US" altLang="zh-CN" dirty="0" smtClean="0"/>
              <a:t>Schematic</a:t>
            </a:r>
          </a:p>
          <a:p>
            <a:pPr lvl="1"/>
            <a:r>
              <a:rPr lang="en-US" altLang="zh-CN" dirty="0" smtClean="0"/>
              <a:t>Logic function simulation</a:t>
            </a:r>
          </a:p>
          <a:p>
            <a:pPr lvl="1"/>
            <a:r>
              <a:rPr lang="en-US" altLang="zh-CN" dirty="0" smtClean="0"/>
              <a:t>Metrics analysis</a:t>
            </a:r>
          </a:p>
          <a:p>
            <a:endParaRPr lang="en-US" dirty="0"/>
          </a:p>
        </p:txBody>
      </p:sp>
    </p:spTree>
    <p:extLst>
      <p:ext uri="{BB962C8B-B14F-4D97-AF65-F5344CB8AC3E}">
        <p14:creationId xmlns:p14="http://schemas.microsoft.com/office/powerpoint/2010/main" val="342824006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28616"/>
            <a:ext cx="8534400" cy="758952"/>
          </a:xfrm>
        </p:spPr>
        <p:txBody>
          <a:bodyPr>
            <a:normAutofit fontScale="90000"/>
          </a:bodyPr>
          <a:lstStyle/>
          <a:p>
            <a:r>
              <a:rPr lang="en-US" altLang="zh-CN" dirty="0" smtClean="0"/>
              <a:t>Rising-edge MTCMOS FF with Slave-side OF Design 1</a:t>
            </a:r>
          </a:p>
        </p:txBody>
      </p:sp>
      <p:sp>
        <p:nvSpPr>
          <p:cNvPr id="6" name="矩形 5"/>
          <p:cNvSpPr/>
          <p:nvPr/>
        </p:nvSpPr>
        <p:spPr>
          <a:xfrm>
            <a:off x="2279136" y="6437115"/>
            <a:ext cx="6414136" cy="307777"/>
          </a:xfrm>
          <a:prstGeom prst="rect">
            <a:avLst/>
          </a:prstGeom>
        </p:spPr>
        <p:txBody>
          <a:bodyPr wrap="square">
            <a:spAutoFit/>
          </a:bodyPr>
          <a:lstStyle/>
          <a:p>
            <a:r>
              <a:rPr lang="en-US" altLang="zh-CN" sz="1400" dirty="0" smtClean="0"/>
              <a:t>Fig. </a:t>
            </a:r>
            <a:r>
              <a:rPr lang="en-US" altLang="zh-CN" sz="1400" dirty="0"/>
              <a:t>8</a:t>
            </a:r>
            <a:r>
              <a:rPr lang="en-US" altLang="zh-CN" sz="1400" dirty="0" smtClean="0"/>
              <a:t> (a) Circuit schematic of rising-edge MTOF FF design 1</a:t>
            </a:r>
            <a:endParaRPr lang="zh-CN" altLang="en-US" sz="1400" dirty="0"/>
          </a:p>
        </p:txBody>
      </p:sp>
      <p:pic>
        <p:nvPicPr>
          <p:cNvPr id="6146" name="Picture 2" descr="C:\Documents and Settings\hxy\桌面\FF1_schematic.png"/>
          <p:cNvPicPr>
            <a:picLocks noChangeAspect="1" noChangeArrowheads="1"/>
          </p:cNvPicPr>
          <p:nvPr/>
        </p:nvPicPr>
        <p:blipFill>
          <a:blip r:embed="rId3" cstate="print"/>
          <a:srcRect/>
          <a:stretch>
            <a:fillRect/>
          </a:stretch>
        </p:blipFill>
        <p:spPr bwMode="auto">
          <a:xfrm>
            <a:off x="1835150" y="1624077"/>
            <a:ext cx="5737225" cy="4694634"/>
          </a:xfrm>
          <a:prstGeom prst="rect">
            <a:avLst/>
          </a:prstGeom>
          <a:noFill/>
        </p:spPr>
      </p:pic>
    </p:spTree>
    <p:extLst>
      <p:ext uri="{BB962C8B-B14F-4D97-AF65-F5344CB8AC3E}">
        <p14:creationId xmlns:p14="http://schemas.microsoft.com/office/powerpoint/2010/main" val="6422425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28616"/>
            <a:ext cx="8534400" cy="758952"/>
          </a:xfrm>
        </p:spPr>
        <p:txBody>
          <a:bodyPr>
            <a:normAutofit fontScale="90000"/>
          </a:bodyPr>
          <a:lstStyle/>
          <a:p>
            <a:r>
              <a:rPr lang="en-US" altLang="zh-CN" dirty="0" smtClean="0"/>
              <a:t>Rising-edge MTCMOS FF with Slave-side OF Design 1</a:t>
            </a:r>
          </a:p>
        </p:txBody>
      </p:sp>
      <p:sp>
        <p:nvSpPr>
          <p:cNvPr id="6" name="矩形 5"/>
          <p:cNvSpPr/>
          <p:nvPr/>
        </p:nvSpPr>
        <p:spPr>
          <a:xfrm>
            <a:off x="2093392" y="6437115"/>
            <a:ext cx="6414136" cy="307777"/>
          </a:xfrm>
          <a:prstGeom prst="rect">
            <a:avLst/>
          </a:prstGeom>
        </p:spPr>
        <p:txBody>
          <a:bodyPr wrap="square">
            <a:spAutoFit/>
          </a:bodyPr>
          <a:lstStyle/>
          <a:p>
            <a:r>
              <a:rPr lang="en-US" altLang="zh-CN" sz="1400" dirty="0" smtClean="0"/>
              <a:t>Fig. </a:t>
            </a:r>
            <a:r>
              <a:rPr lang="en-US" altLang="zh-CN" sz="1400" dirty="0"/>
              <a:t>8</a:t>
            </a:r>
            <a:r>
              <a:rPr lang="en-US" altLang="zh-CN" sz="1400" dirty="0" smtClean="0"/>
              <a:t> (b) Circuit schematic of rising-edge MTOF FF design 1</a:t>
            </a:r>
            <a:endParaRPr lang="zh-CN" altLang="en-US" sz="1400" dirty="0"/>
          </a:p>
        </p:txBody>
      </p:sp>
      <p:pic>
        <p:nvPicPr>
          <p:cNvPr id="7170" name="Picture 2" descr="C:\Documents and Settings\hxy\桌面\FF1_tran.bmp"/>
          <p:cNvPicPr>
            <a:picLocks noChangeAspect="1" noChangeArrowheads="1"/>
          </p:cNvPicPr>
          <p:nvPr/>
        </p:nvPicPr>
        <p:blipFill>
          <a:blip r:embed="rId3" cstate="print"/>
          <a:srcRect/>
          <a:stretch>
            <a:fillRect/>
          </a:stretch>
        </p:blipFill>
        <p:spPr bwMode="auto">
          <a:xfrm>
            <a:off x="187448" y="1744800"/>
            <a:ext cx="8761516" cy="4384544"/>
          </a:xfrm>
          <a:prstGeom prst="rect">
            <a:avLst/>
          </a:prstGeom>
          <a:noFill/>
        </p:spPr>
      </p:pic>
    </p:spTree>
    <p:extLst>
      <p:ext uri="{BB962C8B-B14F-4D97-AF65-F5344CB8AC3E}">
        <p14:creationId xmlns:p14="http://schemas.microsoft.com/office/powerpoint/2010/main" val="6422425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28616"/>
            <a:ext cx="8534400" cy="758952"/>
          </a:xfrm>
        </p:spPr>
        <p:txBody>
          <a:bodyPr>
            <a:normAutofit fontScale="90000"/>
          </a:bodyPr>
          <a:lstStyle/>
          <a:p>
            <a:r>
              <a:rPr lang="en-US" altLang="zh-CN" dirty="0" smtClean="0"/>
              <a:t>Rising-edge MTCMOS FF with Slave-side OF Design 1</a:t>
            </a:r>
          </a:p>
        </p:txBody>
      </p:sp>
      <p:sp>
        <p:nvSpPr>
          <p:cNvPr id="6" name="矩形 5"/>
          <p:cNvSpPr/>
          <p:nvPr/>
        </p:nvSpPr>
        <p:spPr>
          <a:xfrm>
            <a:off x="2093392" y="6437115"/>
            <a:ext cx="6414136" cy="307777"/>
          </a:xfrm>
          <a:prstGeom prst="rect">
            <a:avLst/>
          </a:prstGeom>
        </p:spPr>
        <p:txBody>
          <a:bodyPr wrap="square">
            <a:spAutoFit/>
          </a:bodyPr>
          <a:lstStyle/>
          <a:p>
            <a:r>
              <a:rPr lang="en-US" altLang="zh-CN" sz="1400" dirty="0" smtClean="0"/>
              <a:t>Fig. </a:t>
            </a:r>
            <a:r>
              <a:rPr lang="en-US" altLang="zh-CN" sz="1400" dirty="0"/>
              <a:t>8</a:t>
            </a:r>
            <a:r>
              <a:rPr lang="en-US" altLang="zh-CN" sz="1400" dirty="0" smtClean="0"/>
              <a:t> (c) Setup time simulation for rising-edge MTOF FF design 1</a:t>
            </a:r>
            <a:endParaRPr lang="zh-CN" altLang="en-US" sz="1400" dirty="0"/>
          </a:p>
        </p:txBody>
      </p:sp>
      <p:sp>
        <p:nvSpPr>
          <p:cNvPr id="5" name="Content Placeholder 2"/>
          <p:cNvSpPr>
            <a:spLocks noGrp="1"/>
          </p:cNvSpPr>
          <p:nvPr>
            <p:ph sz="quarter" idx="1"/>
          </p:nvPr>
        </p:nvSpPr>
        <p:spPr>
          <a:xfrm>
            <a:off x="301752" y="1527048"/>
            <a:ext cx="8503920" cy="4572000"/>
          </a:xfrm>
        </p:spPr>
        <p:txBody>
          <a:bodyPr/>
          <a:lstStyle/>
          <a:p>
            <a:r>
              <a:rPr lang="en-US" dirty="0" smtClean="0"/>
              <a:t>Metrics analysis – setup time</a:t>
            </a:r>
            <a:endParaRPr lang="en-US" dirty="0"/>
          </a:p>
        </p:txBody>
      </p:sp>
      <p:pic>
        <p:nvPicPr>
          <p:cNvPr id="8194" name="Picture 2" descr="C:\Documents and Settings\hxy\桌面\FF1_tsetup.bmp"/>
          <p:cNvPicPr>
            <a:picLocks noChangeAspect="1" noChangeArrowheads="1"/>
          </p:cNvPicPr>
          <p:nvPr/>
        </p:nvPicPr>
        <p:blipFill>
          <a:blip r:embed="rId3" cstate="print"/>
          <a:srcRect/>
          <a:stretch>
            <a:fillRect/>
          </a:stretch>
        </p:blipFill>
        <p:spPr bwMode="auto">
          <a:xfrm>
            <a:off x="716178" y="2079425"/>
            <a:ext cx="7791350" cy="4271962"/>
          </a:xfrm>
          <a:prstGeom prst="rect">
            <a:avLst/>
          </a:prstGeom>
          <a:noFill/>
        </p:spPr>
      </p:pic>
    </p:spTree>
    <p:extLst>
      <p:ext uri="{BB962C8B-B14F-4D97-AF65-F5344CB8AC3E}">
        <p14:creationId xmlns:p14="http://schemas.microsoft.com/office/powerpoint/2010/main" val="6422425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28616"/>
            <a:ext cx="8534400" cy="758952"/>
          </a:xfrm>
        </p:spPr>
        <p:txBody>
          <a:bodyPr>
            <a:normAutofit fontScale="90000"/>
          </a:bodyPr>
          <a:lstStyle/>
          <a:p>
            <a:r>
              <a:rPr lang="en-US" altLang="zh-CN" dirty="0" smtClean="0"/>
              <a:t>Rising-edge MTCMOS FF with Slave-side OF Design 1</a:t>
            </a:r>
          </a:p>
        </p:txBody>
      </p:sp>
      <p:sp>
        <p:nvSpPr>
          <p:cNvPr id="6" name="矩形 5"/>
          <p:cNvSpPr/>
          <p:nvPr/>
        </p:nvSpPr>
        <p:spPr>
          <a:xfrm>
            <a:off x="2093392" y="6437115"/>
            <a:ext cx="6414136" cy="307777"/>
          </a:xfrm>
          <a:prstGeom prst="rect">
            <a:avLst/>
          </a:prstGeom>
        </p:spPr>
        <p:txBody>
          <a:bodyPr wrap="square">
            <a:spAutoFit/>
          </a:bodyPr>
          <a:lstStyle/>
          <a:p>
            <a:r>
              <a:rPr lang="en-US" altLang="zh-CN" sz="1400" dirty="0" smtClean="0"/>
              <a:t>Fig. </a:t>
            </a:r>
            <a:r>
              <a:rPr lang="en-US" altLang="zh-CN" sz="1400" dirty="0"/>
              <a:t>8</a:t>
            </a:r>
            <a:r>
              <a:rPr lang="en-US" altLang="zh-CN" sz="1400" dirty="0" smtClean="0"/>
              <a:t> (d) Setup time failure for rising-edge MTOF FF design 1</a:t>
            </a:r>
            <a:endParaRPr lang="zh-CN" altLang="en-US" sz="1400" dirty="0"/>
          </a:p>
        </p:txBody>
      </p:sp>
      <p:sp>
        <p:nvSpPr>
          <p:cNvPr id="5" name="Content Placeholder 2"/>
          <p:cNvSpPr>
            <a:spLocks noGrp="1"/>
          </p:cNvSpPr>
          <p:nvPr>
            <p:ph sz="quarter" idx="1"/>
          </p:nvPr>
        </p:nvSpPr>
        <p:spPr>
          <a:xfrm>
            <a:off x="301752" y="1527048"/>
            <a:ext cx="8503920" cy="4572000"/>
          </a:xfrm>
        </p:spPr>
        <p:txBody>
          <a:bodyPr/>
          <a:lstStyle/>
          <a:p>
            <a:r>
              <a:rPr lang="en-US" dirty="0" smtClean="0"/>
              <a:t>Metrics analysis – setup time</a:t>
            </a:r>
            <a:endParaRPr lang="en-US" dirty="0"/>
          </a:p>
        </p:txBody>
      </p:sp>
      <p:pic>
        <p:nvPicPr>
          <p:cNvPr id="9218" name="Picture 2" descr="C:\Documents and Settings\hxy\桌面\FF1_tsetup_fail.bmp"/>
          <p:cNvPicPr>
            <a:picLocks noChangeAspect="1" noChangeArrowheads="1"/>
          </p:cNvPicPr>
          <p:nvPr/>
        </p:nvPicPr>
        <p:blipFill>
          <a:blip r:embed="rId3" cstate="print"/>
          <a:srcRect/>
          <a:stretch>
            <a:fillRect/>
          </a:stretch>
        </p:blipFill>
        <p:spPr bwMode="auto">
          <a:xfrm>
            <a:off x="330328" y="2127124"/>
            <a:ext cx="8534400" cy="4090578"/>
          </a:xfrm>
          <a:prstGeom prst="rect">
            <a:avLst/>
          </a:prstGeom>
          <a:noFill/>
        </p:spPr>
      </p:pic>
    </p:spTree>
    <p:extLst>
      <p:ext uri="{BB962C8B-B14F-4D97-AF65-F5344CB8AC3E}">
        <p14:creationId xmlns:p14="http://schemas.microsoft.com/office/powerpoint/2010/main" val="6422425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28616"/>
            <a:ext cx="8534400" cy="758952"/>
          </a:xfrm>
        </p:spPr>
        <p:txBody>
          <a:bodyPr>
            <a:normAutofit fontScale="90000"/>
          </a:bodyPr>
          <a:lstStyle/>
          <a:p>
            <a:r>
              <a:rPr lang="en-US" altLang="zh-CN" dirty="0" smtClean="0"/>
              <a:t>Rising-edge MTCMOS FF with Slave-side OF Design 1</a:t>
            </a:r>
          </a:p>
        </p:txBody>
      </p:sp>
      <p:sp>
        <p:nvSpPr>
          <p:cNvPr id="6" name="矩形 5"/>
          <p:cNvSpPr/>
          <p:nvPr/>
        </p:nvSpPr>
        <p:spPr>
          <a:xfrm>
            <a:off x="2093392" y="6437115"/>
            <a:ext cx="6414136" cy="307777"/>
          </a:xfrm>
          <a:prstGeom prst="rect">
            <a:avLst/>
          </a:prstGeom>
        </p:spPr>
        <p:txBody>
          <a:bodyPr wrap="square">
            <a:spAutoFit/>
          </a:bodyPr>
          <a:lstStyle/>
          <a:p>
            <a:r>
              <a:rPr lang="en-US" altLang="zh-CN" sz="1400" dirty="0" smtClean="0"/>
              <a:t>Fig. </a:t>
            </a:r>
            <a:r>
              <a:rPr lang="en-US" altLang="zh-CN" sz="1400" dirty="0"/>
              <a:t>8</a:t>
            </a:r>
            <a:r>
              <a:rPr lang="en-US" altLang="zh-CN" sz="1400" dirty="0" smtClean="0"/>
              <a:t> (e) Leakage comparison for rising-edge MTOF FF design 1</a:t>
            </a:r>
            <a:endParaRPr lang="zh-CN" altLang="en-US" sz="1400" dirty="0"/>
          </a:p>
        </p:txBody>
      </p:sp>
      <p:sp>
        <p:nvSpPr>
          <p:cNvPr id="5" name="Content Placeholder 2"/>
          <p:cNvSpPr>
            <a:spLocks noGrp="1"/>
          </p:cNvSpPr>
          <p:nvPr>
            <p:ph sz="quarter" idx="1"/>
          </p:nvPr>
        </p:nvSpPr>
        <p:spPr>
          <a:xfrm>
            <a:off x="289368" y="1441320"/>
            <a:ext cx="8503920" cy="4572000"/>
          </a:xfrm>
        </p:spPr>
        <p:txBody>
          <a:bodyPr/>
          <a:lstStyle/>
          <a:p>
            <a:r>
              <a:rPr lang="en-US" dirty="0" smtClean="0"/>
              <a:t>Metrics analysis – leakage</a:t>
            </a:r>
            <a:endParaRPr lang="en-US" dirty="0"/>
          </a:p>
        </p:txBody>
      </p:sp>
      <p:pic>
        <p:nvPicPr>
          <p:cNvPr id="10242" name="Picture 2" descr="C:\Documents and Settings\hxy\桌面\FF1_leakage comparison.bmp"/>
          <p:cNvPicPr>
            <a:picLocks noChangeAspect="1" noChangeArrowheads="1"/>
          </p:cNvPicPr>
          <p:nvPr/>
        </p:nvPicPr>
        <p:blipFill>
          <a:blip r:embed="rId3" cstate="print"/>
          <a:srcRect/>
          <a:stretch>
            <a:fillRect/>
          </a:stretch>
        </p:blipFill>
        <p:spPr bwMode="auto">
          <a:xfrm>
            <a:off x="1828811" y="1893688"/>
            <a:ext cx="5657850" cy="4486275"/>
          </a:xfrm>
          <a:prstGeom prst="rect">
            <a:avLst/>
          </a:prstGeom>
          <a:noFill/>
        </p:spPr>
      </p:pic>
    </p:spTree>
    <p:extLst>
      <p:ext uri="{BB962C8B-B14F-4D97-AF65-F5344CB8AC3E}">
        <p14:creationId xmlns:p14="http://schemas.microsoft.com/office/powerpoint/2010/main" val="6422425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28616"/>
            <a:ext cx="8534400" cy="758952"/>
          </a:xfrm>
        </p:spPr>
        <p:txBody>
          <a:bodyPr>
            <a:normAutofit fontScale="90000"/>
          </a:bodyPr>
          <a:lstStyle/>
          <a:p>
            <a:r>
              <a:rPr lang="en-US" altLang="zh-CN" dirty="0" smtClean="0"/>
              <a:t>Rising-edge MTCMOS FF with Slave-side OF Design 2</a:t>
            </a:r>
          </a:p>
        </p:txBody>
      </p:sp>
      <p:sp>
        <p:nvSpPr>
          <p:cNvPr id="6" name="矩形 5"/>
          <p:cNvSpPr/>
          <p:nvPr/>
        </p:nvSpPr>
        <p:spPr>
          <a:xfrm>
            <a:off x="2279136" y="6437115"/>
            <a:ext cx="6414136" cy="307777"/>
          </a:xfrm>
          <a:prstGeom prst="rect">
            <a:avLst/>
          </a:prstGeom>
        </p:spPr>
        <p:txBody>
          <a:bodyPr wrap="square">
            <a:spAutoFit/>
          </a:bodyPr>
          <a:lstStyle/>
          <a:p>
            <a:r>
              <a:rPr lang="en-US" altLang="zh-CN" sz="1400" dirty="0" smtClean="0"/>
              <a:t>Fig. 9 (a) Circuit schematic of rising-edge MTOF FF design 2</a:t>
            </a:r>
            <a:endParaRPr lang="zh-CN" altLang="en-US" sz="1400" dirty="0"/>
          </a:p>
        </p:txBody>
      </p:sp>
      <p:pic>
        <p:nvPicPr>
          <p:cNvPr id="4" name="Content Placeholder 3" descr="ffnew2sch.png"/>
          <p:cNvPicPr>
            <a:picLocks noGrp="1" noChangeAspect="1"/>
          </p:cNvPicPr>
          <p:nvPr>
            <p:ph sz="quarter" idx="1"/>
          </p:nvPr>
        </p:nvPicPr>
        <p:blipFill>
          <a:blip r:embed="rId3" cstate="print">
            <a:extLst>
              <a:ext uri="{28A0092B-C50C-407E-A947-70E740481C1C}">
                <a14:useLocalDpi xmlns:a14="http://schemas.microsoft.com/office/drawing/2010/main"/>
              </a:ext>
            </a:extLst>
          </a:blip>
          <a:srcRect t="1410" b="1410"/>
          <a:stretch>
            <a:fillRect/>
          </a:stretch>
        </p:blipFill>
        <p:spPr>
          <a:xfrm>
            <a:off x="1287589" y="1797725"/>
            <a:ext cx="6884861" cy="4131588"/>
          </a:xfrm>
        </p:spPr>
      </p:pic>
    </p:spTree>
    <p:extLst>
      <p:ext uri="{BB962C8B-B14F-4D97-AF65-F5344CB8AC3E}">
        <p14:creationId xmlns:p14="http://schemas.microsoft.com/office/powerpoint/2010/main" val="6422425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28616"/>
            <a:ext cx="8534400" cy="758952"/>
          </a:xfrm>
        </p:spPr>
        <p:txBody>
          <a:bodyPr>
            <a:normAutofit fontScale="90000"/>
          </a:bodyPr>
          <a:lstStyle/>
          <a:p>
            <a:r>
              <a:rPr lang="en-US" altLang="zh-CN" dirty="0" smtClean="0"/>
              <a:t>Rising-edge MTCMOS FF with Slave-side OF Design 2</a:t>
            </a:r>
          </a:p>
        </p:txBody>
      </p:sp>
      <p:sp>
        <p:nvSpPr>
          <p:cNvPr id="6" name="矩形 5"/>
          <p:cNvSpPr/>
          <p:nvPr/>
        </p:nvSpPr>
        <p:spPr>
          <a:xfrm>
            <a:off x="2093392" y="6437115"/>
            <a:ext cx="6414136" cy="307777"/>
          </a:xfrm>
          <a:prstGeom prst="rect">
            <a:avLst/>
          </a:prstGeom>
        </p:spPr>
        <p:txBody>
          <a:bodyPr wrap="square">
            <a:spAutoFit/>
          </a:bodyPr>
          <a:lstStyle/>
          <a:p>
            <a:r>
              <a:rPr lang="en-US" altLang="zh-CN" sz="1400" dirty="0" smtClean="0"/>
              <a:t>Fig. 9 (b) Circuit schematic of rising-edge MTOF FF design 2</a:t>
            </a:r>
            <a:endParaRPr lang="zh-CN" altLang="en-US" sz="1400" dirty="0"/>
          </a:p>
        </p:txBody>
      </p:sp>
      <p:pic>
        <p:nvPicPr>
          <p:cNvPr id="4" name="Picture 11"/>
          <p:cNvPicPr/>
          <p:nvPr/>
        </p:nvPicPr>
        <p:blipFill>
          <a:blip r:embed="rId3" cstate="print">
            <a:extLst>
              <a:ext uri="{28A0092B-C50C-407E-A947-70E740481C1C}">
                <a14:useLocalDpi xmlns:a14="http://schemas.microsoft.com/office/drawing/2010/main" val="0"/>
              </a:ext>
            </a:extLst>
          </a:blip>
          <a:stretch>
            <a:fillRect/>
          </a:stretch>
        </p:blipFill>
        <p:spPr>
          <a:xfrm>
            <a:off x="301753" y="1712341"/>
            <a:ext cx="8534399" cy="4602737"/>
          </a:xfrm>
          <a:prstGeom prst="rect">
            <a:avLst/>
          </a:prstGeom>
        </p:spPr>
      </p:pic>
    </p:spTree>
    <p:extLst>
      <p:ext uri="{BB962C8B-B14F-4D97-AF65-F5344CB8AC3E}">
        <p14:creationId xmlns:p14="http://schemas.microsoft.com/office/powerpoint/2010/main" val="6422425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for Low Power Design</a:t>
            </a:r>
            <a:endParaRPr lang="en-US" dirty="0"/>
          </a:p>
        </p:txBody>
      </p:sp>
      <p:sp>
        <p:nvSpPr>
          <p:cNvPr id="3" name="Content Placeholder 2"/>
          <p:cNvSpPr>
            <a:spLocks noGrp="1"/>
          </p:cNvSpPr>
          <p:nvPr>
            <p:ph sz="quarter" idx="1"/>
          </p:nvPr>
        </p:nvSpPr>
        <p:spPr/>
        <p:txBody>
          <a:bodyPr>
            <a:normAutofit fontScale="92500" lnSpcReduction="20000"/>
          </a:bodyPr>
          <a:lstStyle/>
          <a:p>
            <a:pPr algn="just"/>
            <a:r>
              <a:rPr lang="en-US" dirty="0" smtClean="0"/>
              <a:t>Limited battery capacity for handheld and portable devices.</a:t>
            </a:r>
          </a:p>
          <a:p>
            <a:pPr algn="just"/>
            <a:r>
              <a:rPr lang="en-US" dirty="0" smtClean="0"/>
              <a:t>Personal communication service devices requires more battery life and support high end data and signal processing– requires low power and high performance circuits </a:t>
            </a:r>
          </a:p>
          <a:p>
            <a:r>
              <a:rPr lang="en-US" dirty="0" smtClean="0"/>
              <a:t>Saves energy</a:t>
            </a:r>
          </a:p>
          <a:p>
            <a:r>
              <a:rPr lang="en-US" dirty="0" smtClean="0"/>
              <a:t>Miniaturization of the circuit design</a:t>
            </a:r>
          </a:p>
          <a:p>
            <a:r>
              <a:rPr lang="en-US" dirty="0" smtClean="0"/>
              <a:t>Increases circuit/system reliability </a:t>
            </a:r>
          </a:p>
          <a:p>
            <a:r>
              <a:rPr lang="en-US" dirty="0" smtClean="0"/>
              <a:t>Minimum heat dissipation</a:t>
            </a:r>
          </a:p>
          <a:p>
            <a:pPr algn="just"/>
            <a:r>
              <a:rPr lang="en-US" dirty="0" smtClean="0"/>
              <a:t>Main drawback of current flip flop designs is the high power consumption and high delay time </a:t>
            </a:r>
          </a:p>
        </p:txBody>
      </p:sp>
      <p:sp>
        <p:nvSpPr>
          <p:cNvPr id="4" name="TextBox 3"/>
          <p:cNvSpPr txBox="1"/>
          <p:nvPr/>
        </p:nvSpPr>
        <p:spPr>
          <a:xfrm>
            <a:off x="-3601393" y="1915555"/>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0544606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28616"/>
            <a:ext cx="8534400" cy="758952"/>
          </a:xfrm>
        </p:spPr>
        <p:txBody>
          <a:bodyPr>
            <a:normAutofit fontScale="90000"/>
          </a:bodyPr>
          <a:lstStyle/>
          <a:p>
            <a:r>
              <a:rPr lang="en-US" altLang="zh-CN" dirty="0" smtClean="0"/>
              <a:t>Rising-edge MTCMOS FF with Slave-side OF Design 2</a:t>
            </a:r>
          </a:p>
        </p:txBody>
      </p:sp>
      <p:sp>
        <p:nvSpPr>
          <p:cNvPr id="6" name="矩形 5"/>
          <p:cNvSpPr/>
          <p:nvPr/>
        </p:nvSpPr>
        <p:spPr>
          <a:xfrm>
            <a:off x="2093392" y="6437115"/>
            <a:ext cx="6414136" cy="307777"/>
          </a:xfrm>
          <a:prstGeom prst="rect">
            <a:avLst/>
          </a:prstGeom>
        </p:spPr>
        <p:txBody>
          <a:bodyPr wrap="square">
            <a:spAutoFit/>
          </a:bodyPr>
          <a:lstStyle/>
          <a:p>
            <a:r>
              <a:rPr lang="en-US" altLang="zh-CN" sz="1400" dirty="0" smtClean="0"/>
              <a:t>Fig. 9 (c) Setup time simulation for rising-edge MTOF FF design 2</a:t>
            </a:r>
            <a:endParaRPr lang="zh-CN" altLang="en-US" sz="1400" dirty="0"/>
          </a:p>
        </p:txBody>
      </p:sp>
      <p:sp>
        <p:nvSpPr>
          <p:cNvPr id="5" name="Content Placeholder 2"/>
          <p:cNvSpPr>
            <a:spLocks noGrp="1"/>
          </p:cNvSpPr>
          <p:nvPr>
            <p:ph sz="quarter" idx="1"/>
          </p:nvPr>
        </p:nvSpPr>
        <p:spPr>
          <a:xfrm>
            <a:off x="301752" y="1527048"/>
            <a:ext cx="8503920" cy="4572000"/>
          </a:xfrm>
        </p:spPr>
        <p:txBody>
          <a:bodyPr/>
          <a:lstStyle/>
          <a:p>
            <a:r>
              <a:rPr lang="en-US" dirty="0" smtClean="0"/>
              <a:t>Metrics analysis – setup time</a:t>
            </a:r>
            <a:endParaRPr lang="en-US" dirty="0"/>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301752" y="1977226"/>
            <a:ext cx="8503919" cy="4477362"/>
          </a:xfrm>
          <a:prstGeom prst="rect">
            <a:avLst/>
          </a:prstGeom>
        </p:spPr>
      </p:pic>
    </p:spTree>
    <p:extLst>
      <p:ext uri="{BB962C8B-B14F-4D97-AF65-F5344CB8AC3E}">
        <p14:creationId xmlns:p14="http://schemas.microsoft.com/office/powerpoint/2010/main" val="6422425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28616"/>
            <a:ext cx="8534400" cy="758952"/>
          </a:xfrm>
        </p:spPr>
        <p:txBody>
          <a:bodyPr>
            <a:normAutofit fontScale="90000"/>
          </a:bodyPr>
          <a:lstStyle/>
          <a:p>
            <a:r>
              <a:rPr lang="en-US" altLang="zh-CN" dirty="0" smtClean="0"/>
              <a:t>Rising-edge MTCMOS FF with Slave-side OF Design 1 &amp; 2</a:t>
            </a:r>
          </a:p>
        </p:txBody>
      </p:sp>
      <p:sp>
        <p:nvSpPr>
          <p:cNvPr id="5" name="Content Placeholder 2"/>
          <p:cNvSpPr>
            <a:spLocks noGrp="1"/>
          </p:cNvSpPr>
          <p:nvPr>
            <p:ph sz="quarter" idx="1"/>
          </p:nvPr>
        </p:nvSpPr>
        <p:spPr>
          <a:xfrm>
            <a:off x="289368" y="1441320"/>
            <a:ext cx="8503920" cy="4572000"/>
          </a:xfrm>
        </p:spPr>
        <p:txBody>
          <a:bodyPr/>
          <a:lstStyle/>
          <a:p>
            <a:r>
              <a:rPr lang="en-US" dirty="0" smtClean="0"/>
              <a:t>Metrics </a:t>
            </a:r>
            <a:r>
              <a:rPr lang="en-US" dirty="0" smtClean="0"/>
              <a:t>analysis</a:t>
            </a:r>
            <a:endParaRPr lang="en-US" dirty="0"/>
          </a:p>
        </p:txBody>
      </p:sp>
      <p:graphicFrame>
        <p:nvGraphicFramePr>
          <p:cNvPr id="7" name="表格 6"/>
          <p:cNvGraphicFramePr>
            <a:graphicFrameLocks noGrp="1"/>
          </p:cNvGraphicFramePr>
          <p:nvPr/>
        </p:nvGraphicFramePr>
        <p:xfrm>
          <a:off x="368353" y="3157538"/>
          <a:ext cx="8424935" cy="2210543"/>
        </p:xfrm>
        <a:graphic>
          <a:graphicData uri="http://schemas.openxmlformats.org/drawingml/2006/table">
            <a:tbl>
              <a:tblPr firstRow="1" bandRow="1">
                <a:tableStyleId>{5C22544A-7EE6-4342-B048-85BDC9FD1C3A}</a:tableStyleId>
              </a:tblPr>
              <a:tblGrid>
                <a:gridCol w="1103258"/>
                <a:gridCol w="1849071"/>
                <a:gridCol w="2102632"/>
                <a:gridCol w="1684987"/>
                <a:gridCol w="1684987"/>
              </a:tblGrid>
              <a:tr h="648072">
                <a:tc>
                  <a:txBody>
                    <a:bodyPr/>
                    <a:lstStyle/>
                    <a:p>
                      <a:pPr algn="ctr"/>
                      <a:endParaRPr lang="zh-CN" altLang="en-US" dirty="0"/>
                    </a:p>
                  </a:txBody>
                  <a:tcPr anchor="ctr"/>
                </a:tc>
                <a:tc>
                  <a:txBody>
                    <a:bodyPr/>
                    <a:lstStyle/>
                    <a:p>
                      <a:pPr algn="ctr"/>
                      <a:r>
                        <a:rPr lang="en-US" altLang="zh-CN" dirty="0" smtClean="0"/>
                        <a:t>Setup time</a:t>
                      </a:r>
                    </a:p>
                    <a:p>
                      <a:pPr algn="ctr"/>
                      <a:r>
                        <a:rPr lang="en-US" altLang="zh-CN" dirty="0" smtClean="0"/>
                        <a:t>(</a:t>
                      </a:r>
                      <a:r>
                        <a:rPr lang="en-US" altLang="zh-CN" dirty="0" err="1" smtClean="0"/>
                        <a:t>ps</a:t>
                      </a:r>
                      <a:r>
                        <a:rPr lang="en-US" altLang="zh-CN" dirty="0" smtClean="0"/>
                        <a:t>)</a:t>
                      </a:r>
                      <a:endParaRPr lang="zh-CN" altLang="en-US" dirty="0"/>
                    </a:p>
                  </a:txBody>
                  <a:tcPr anchor="ctr"/>
                </a:tc>
                <a:tc>
                  <a:txBody>
                    <a:bodyPr/>
                    <a:lstStyle/>
                    <a:p>
                      <a:pPr algn="ctr"/>
                      <a:r>
                        <a:rPr lang="en-US" altLang="zh-CN" dirty="0" smtClean="0"/>
                        <a:t>Clock to Q delay</a:t>
                      </a:r>
                    </a:p>
                    <a:p>
                      <a:pPr algn="ctr"/>
                      <a:r>
                        <a:rPr lang="en-US" altLang="zh-CN" dirty="0" smtClean="0"/>
                        <a:t>(</a:t>
                      </a:r>
                      <a:r>
                        <a:rPr lang="en-US" altLang="zh-CN" dirty="0" err="1" smtClean="0"/>
                        <a:t>ps</a:t>
                      </a:r>
                      <a:r>
                        <a:rPr lang="en-US" altLang="zh-CN" dirty="0" smtClean="0"/>
                        <a:t>)</a:t>
                      </a:r>
                      <a:endParaRPr lang="zh-CN" altLang="en-US" dirty="0"/>
                    </a:p>
                  </a:txBody>
                  <a:tcPr anchor="ctr"/>
                </a:tc>
                <a:tc>
                  <a:txBody>
                    <a:bodyPr/>
                    <a:lstStyle/>
                    <a:p>
                      <a:pPr algn="ctr"/>
                      <a:r>
                        <a:rPr lang="en-US" altLang="zh-CN" dirty="0" smtClean="0"/>
                        <a:t>Leakage power</a:t>
                      </a:r>
                    </a:p>
                    <a:p>
                      <a:pPr algn="ctr"/>
                      <a:r>
                        <a:rPr lang="en-US" altLang="zh-CN" dirty="0" smtClean="0"/>
                        <a:t>(DQ=00, W)</a:t>
                      </a:r>
                      <a:endParaRPr lang="zh-CN" altLang="en-US" dirty="0"/>
                    </a:p>
                  </a:txBody>
                  <a:tcPr anchor="ctr"/>
                </a:tc>
                <a:tc>
                  <a:txBody>
                    <a:bodyPr/>
                    <a:lstStyle/>
                    <a:p>
                      <a:pPr algn="ctr"/>
                      <a:r>
                        <a:rPr lang="en-US" altLang="zh-CN" dirty="0" smtClean="0"/>
                        <a:t>Area</a:t>
                      </a:r>
                    </a:p>
                    <a:p>
                      <a:pPr algn="ctr"/>
                      <a:r>
                        <a:rPr lang="en-US" altLang="zh-CN" dirty="0" smtClean="0"/>
                        <a:t>(nm)</a:t>
                      </a:r>
                      <a:endParaRPr lang="zh-CN" altLang="en-US" dirty="0"/>
                    </a:p>
                  </a:txBody>
                  <a:tcPr anchor="ctr"/>
                </a:tc>
              </a:tr>
              <a:tr h="648072">
                <a:tc>
                  <a:txBody>
                    <a:bodyPr/>
                    <a:lstStyle/>
                    <a:p>
                      <a:pPr algn="ctr"/>
                      <a:r>
                        <a:rPr lang="en-US" altLang="zh-CN" dirty="0" smtClean="0"/>
                        <a:t>Design 1</a:t>
                      </a:r>
                      <a:endParaRPr lang="zh-CN" altLang="en-US" dirty="0"/>
                    </a:p>
                  </a:txBody>
                  <a:tcPr anchor="ctr"/>
                </a:tc>
                <a:tc>
                  <a:txBody>
                    <a:bodyPr/>
                    <a:lstStyle/>
                    <a:p>
                      <a:pPr algn="ctr"/>
                      <a:r>
                        <a:rPr lang="en-US" altLang="zh-CN" dirty="0" smtClean="0"/>
                        <a:t>1.86</a:t>
                      </a:r>
                      <a:endParaRPr lang="zh-CN" altLang="en-US" dirty="0"/>
                    </a:p>
                  </a:txBody>
                  <a:tcPr anchor="ctr"/>
                </a:tc>
                <a:tc>
                  <a:txBody>
                    <a:bodyPr/>
                    <a:lstStyle/>
                    <a:p>
                      <a:pPr algn="ctr"/>
                      <a:r>
                        <a:rPr lang="en-US" altLang="zh-CN" dirty="0" smtClean="0"/>
                        <a:t>25.34</a:t>
                      </a:r>
                      <a:endParaRPr lang="zh-CN" altLang="en-US" dirty="0"/>
                    </a:p>
                  </a:txBody>
                  <a:tcPr anchor="ctr"/>
                </a:tc>
                <a:tc>
                  <a:txBody>
                    <a:bodyPr/>
                    <a:lstStyle/>
                    <a:p>
                      <a:pPr algn="ctr"/>
                      <a:r>
                        <a:rPr lang="en-US" altLang="zh-CN" dirty="0" smtClean="0"/>
                        <a:t>3.579e-9</a:t>
                      </a:r>
                      <a:endParaRPr lang="zh-CN" altLang="en-US" dirty="0"/>
                    </a:p>
                  </a:txBody>
                  <a:tcPr anchor="ctr"/>
                </a:tc>
                <a:tc>
                  <a:txBody>
                    <a:bodyPr/>
                    <a:lstStyle/>
                    <a:p>
                      <a:pPr algn="ctr"/>
                      <a:r>
                        <a:rPr lang="en-US" altLang="zh-CN" dirty="0" smtClean="0"/>
                        <a:t>12420</a:t>
                      </a:r>
                      <a:endParaRPr lang="zh-CN" altLang="en-US" dirty="0"/>
                    </a:p>
                  </a:txBody>
                  <a:tcPr anchor="ctr"/>
                </a:tc>
              </a:tr>
              <a:tr h="648072">
                <a:tc>
                  <a:txBody>
                    <a:bodyPr/>
                    <a:lstStyle/>
                    <a:p>
                      <a:pPr algn="ctr"/>
                      <a:r>
                        <a:rPr lang="en-US" altLang="zh-CN" dirty="0" smtClean="0"/>
                        <a:t>Design 2</a:t>
                      </a:r>
                      <a:endParaRPr lang="zh-CN" altLang="en-US" dirty="0"/>
                    </a:p>
                  </a:txBody>
                  <a:tcPr anchor="ctr"/>
                </a:tc>
                <a:tc>
                  <a:txBody>
                    <a:bodyPr/>
                    <a:lstStyle/>
                    <a:p>
                      <a:pPr algn="ctr"/>
                      <a:r>
                        <a:rPr lang="en-US" altLang="zh-CN" dirty="0" smtClean="0"/>
                        <a:t>12.74</a:t>
                      </a:r>
                      <a:endParaRPr lang="zh-CN" altLang="en-US" dirty="0"/>
                    </a:p>
                  </a:txBody>
                  <a:tcPr anchor="ctr"/>
                </a:tc>
                <a:tc>
                  <a:txBody>
                    <a:bodyPr/>
                    <a:lstStyle/>
                    <a:p>
                      <a:pPr algn="ctr"/>
                      <a:r>
                        <a:rPr lang="en-US" altLang="zh-CN" dirty="0" smtClean="0"/>
                        <a:t>52.68</a:t>
                      </a:r>
                      <a:endParaRPr lang="zh-CN" altLang="en-US" dirty="0"/>
                    </a:p>
                  </a:txBody>
                  <a:tcPr anchor="ctr"/>
                </a:tc>
                <a:tc>
                  <a:txBody>
                    <a:bodyPr/>
                    <a:lstStyle/>
                    <a:p>
                      <a:pPr algn="ctr"/>
                      <a:r>
                        <a:rPr lang="en-US" altLang="zh-CN" dirty="0" smtClean="0"/>
                        <a:t>3.584e-9</a:t>
                      </a:r>
                      <a:endParaRPr lang="zh-CN" altLang="en-US" dirty="0"/>
                    </a:p>
                  </a:txBody>
                  <a:tcPr anchor="ctr"/>
                </a:tc>
                <a:tc>
                  <a:txBody>
                    <a:bodyPr/>
                    <a:lstStyle/>
                    <a:p>
                      <a:pPr algn="ctr"/>
                      <a:r>
                        <a:rPr lang="en-US" altLang="zh-CN" dirty="0" smtClean="0"/>
                        <a:t>9720</a:t>
                      </a:r>
                      <a:endParaRPr lang="zh-CN" altLang="en-US" dirty="0"/>
                    </a:p>
                  </a:txBody>
                  <a:tcPr anchor="ctr"/>
                </a:tc>
              </a:tr>
            </a:tbl>
          </a:graphicData>
        </a:graphic>
      </p:graphicFrame>
    </p:spTree>
    <p:extLst>
      <p:ext uri="{BB962C8B-B14F-4D97-AF65-F5344CB8AC3E}">
        <p14:creationId xmlns:p14="http://schemas.microsoft.com/office/powerpoint/2010/main" val="64224253"/>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sz="quarter" idx="1"/>
          </p:nvPr>
        </p:nvSpPr>
        <p:spPr/>
        <p:txBody>
          <a:bodyPr/>
          <a:lstStyle/>
          <a:p>
            <a:pPr algn="just"/>
            <a:r>
              <a:rPr lang="en-US" dirty="0" smtClean="0"/>
              <a:t>Detailed analysis of five MTCMOS flip flops using data retention ability.   </a:t>
            </a:r>
          </a:p>
          <a:p>
            <a:pPr algn="just"/>
            <a:r>
              <a:rPr lang="en-US" dirty="0" smtClean="0"/>
              <a:t>Designed two novel multi threshold CMOS flip flops with an outer feedback and data retention capability during sleep mode.</a:t>
            </a:r>
          </a:p>
          <a:p>
            <a:pPr algn="just"/>
            <a:r>
              <a:rPr lang="en-US" dirty="0" smtClean="0"/>
              <a:t>Analyzed the flip flop characteristics that includes setup time, estimated area, leakage current during sleep mode for different input-output conditions, and leakage current vs. V</a:t>
            </a:r>
            <a:r>
              <a:rPr lang="en-US" baseline="-25000" dirty="0" smtClean="0"/>
              <a:t>DD</a:t>
            </a:r>
            <a:r>
              <a:rPr lang="en-US" dirty="0" smtClean="0"/>
              <a:t> ranging from 0.8V to 1.1V. </a:t>
            </a:r>
          </a:p>
          <a:p>
            <a:pPr algn="just"/>
            <a:endParaRPr lang="en-US" dirty="0"/>
          </a:p>
        </p:txBody>
      </p:sp>
    </p:spTree>
    <p:extLst>
      <p:ext uri="{BB962C8B-B14F-4D97-AF65-F5344CB8AC3E}">
        <p14:creationId xmlns:p14="http://schemas.microsoft.com/office/powerpoint/2010/main" val="1990872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 for Power Dissipation in flip-flops</a:t>
            </a:r>
            <a:endParaRPr lang="en-US" dirty="0"/>
          </a:p>
        </p:txBody>
      </p:sp>
      <p:sp>
        <p:nvSpPr>
          <p:cNvPr id="3" name="Content Placeholder 2"/>
          <p:cNvSpPr>
            <a:spLocks noGrp="1"/>
          </p:cNvSpPr>
          <p:nvPr>
            <p:ph sz="quarter" idx="1"/>
          </p:nvPr>
        </p:nvSpPr>
        <p:spPr/>
        <p:txBody>
          <a:bodyPr>
            <a:normAutofit/>
          </a:bodyPr>
          <a:lstStyle/>
          <a:p>
            <a:pPr algn="just"/>
            <a:r>
              <a:rPr lang="en-US" dirty="0" smtClean="0"/>
              <a:t>Dynamic power—due to charging/discharging of gate capacitances with a change in </a:t>
            </a:r>
            <a:r>
              <a:rPr lang="en-US" dirty="0"/>
              <a:t>input </a:t>
            </a:r>
            <a:r>
              <a:rPr lang="en-US" dirty="0" smtClean="0"/>
              <a:t>voltage</a:t>
            </a:r>
          </a:p>
          <a:p>
            <a:pPr lvl="1"/>
            <a:r>
              <a:rPr lang="en-US" dirty="0" smtClean="0"/>
              <a:t>P</a:t>
            </a:r>
            <a:r>
              <a:rPr lang="en-US" baseline="-25000" dirty="0" smtClean="0"/>
              <a:t>dynamic</a:t>
            </a:r>
            <a:r>
              <a:rPr lang="en-US" dirty="0" smtClean="0"/>
              <a:t> </a:t>
            </a:r>
            <a:r>
              <a:rPr lang="en-US" dirty="0"/>
              <a:t>= C</a:t>
            </a:r>
            <a:r>
              <a:rPr lang="en-US" baseline="-25000" dirty="0"/>
              <a:t>load</a:t>
            </a:r>
            <a:r>
              <a:rPr lang="en-US" dirty="0"/>
              <a:t>*V</a:t>
            </a:r>
            <a:r>
              <a:rPr lang="en-US" baseline="30000" dirty="0"/>
              <a:t>2</a:t>
            </a:r>
            <a:r>
              <a:rPr lang="en-US" baseline="-25000" dirty="0"/>
              <a:t>DD</a:t>
            </a:r>
            <a:r>
              <a:rPr lang="en-US" dirty="0"/>
              <a:t>*</a:t>
            </a:r>
            <a:r>
              <a:rPr lang="en-US" dirty="0" smtClean="0"/>
              <a:t>f</a:t>
            </a:r>
            <a:r>
              <a:rPr lang="en-US" baseline="-25000" dirty="0" smtClean="0"/>
              <a:t>clock</a:t>
            </a:r>
            <a:endParaRPr lang="en-US" baseline="-25000" dirty="0"/>
          </a:p>
          <a:p>
            <a:pPr lvl="1"/>
            <a:r>
              <a:rPr lang="en-US" dirty="0" smtClean="0"/>
              <a:t>T</a:t>
            </a:r>
            <a:r>
              <a:rPr lang="en-US" baseline="-25000" dirty="0" smtClean="0"/>
              <a:t>d</a:t>
            </a:r>
            <a:r>
              <a:rPr lang="en-US" dirty="0" smtClean="0"/>
              <a:t> </a:t>
            </a:r>
            <a:r>
              <a:rPr lang="en-US" dirty="0"/>
              <a:t>= C</a:t>
            </a:r>
            <a:r>
              <a:rPr lang="en-US" baseline="-25000" dirty="0"/>
              <a:t>load</a:t>
            </a:r>
            <a:r>
              <a:rPr lang="en-US" dirty="0"/>
              <a:t>*V</a:t>
            </a:r>
            <a:r>
              <a:rPr lang="en-US" baseline="-25000" dirty="0"/>
              <a:t>DD</a:t>
            </a:r>
            <a:r>
              <a:rPr lang="en-US" dirty="0"/>
              <a:t>/(k(V</a:t>
            </a:r>
            <a:r>
              <a:rPr lang="en-US" baseline="-25000" dirty="0"/>
              <a:t>DD</a:t>
            </a:r>
            <a:r>
              <a:rPr lang="en-US" dirty="0"/>
              <a:t>-V</a:t>
            </a:r>
            <a:r>
              <a:rPr lang="en-US" baseline="-25000" dirty="0"/>
              <a:t>th</a:t>
            </a:r>
            <a:r>
              <a:rPr lang="en-US" dirty="0"/>
              <a:t>)</a:t>
            </a:r>
            <a:r>
              <a:rPr lang="en-US" baseline="30000" dirty="0"/>
              <a:t>2</a:t>
            </a:r>
            <a:endParaRPr lang="en-US" dirty="0"/>
          </a:p>
          <a:p>
            <a:pPr lvl="3" algn="just"/>
            <a:r>
              <a:rPr lang="en-US" dirty="0"/>
              <a:t>Reduce V</a:t>
            </a:r>
            <a:r>
              <a:rPr lang="en-US" baseline="-25000" dirty="0"/>
              <a:t>DD</a:t>
            </a:r>
            <a:r>
              <a:rPr lang="en-US" dirty="0" smtClean="0"/>
              <a:t> </a:t>
            </a:r>
            <a:r>
              <a:rPr lang="en-US" dirty="0"/>
              <a:t>and Vth </a:t>
            </a:r>
            <a:endParaRPr lang="en-US" dirty="0" smtClean="0"/>
          </a:p>
          <a:p>
            <a:pPr lvl="3" algn="just"/>
            <a:r>
              <a:rPr lang="en-US" dirty="0"/>
              <a:t>Reducing V</a:t>
            </a:r>
            <a:r>
              <a:rPr lang="en-US" baseline="-25000" dirty="0"/>
              <a:t>DD</a:t>
            </a:r>
            <a:r>
              <a:rPr lang="en-US" dirty="0" smtClean="0"/>
              <a:t> </a:t>
            </a:r>
            <a:r>
              <a:rPr lang="en-US" dirty="0"/>
              <a:t>makes the speed of operation very sensitive to the threshold voltage of transistor. </a:t>
            </a:r>
            <a:endParaRPr lang="en-US" dirty="0" smtClean="0"/>
          </a:p>
          <a:p>
            <a:pPr lvl="3" algn="just"/>
            <a:r>
              <a:rPr lang="en-US" dirty="0" smtClean="0"/>
              <a:t>But leakage current varies exponentially with Vth</a:t>
            </a:r>
          </a:p>
          <a:p>
            <a:r>
              <a:rPr lang="en-US" dirty="0" smtClean="0"/>
              <a:t>Short circuit power </a:t>
            </a:r>
          </a:p>
          <a:p>
            <a:pPr algn="just"/>
            <a:r>
              <a:rPr lang="en-US" dirty="0" smtClean="0"/>
              <a:t>Leakage </a:t>
            </a:r>
            <a:r>
              <a:rPr lang="en-US" dirty="0"/>
              <a:t>power dissipation– </a:t>
            </a:r>
            <a:r>
              <a:rPr lang="en-US" dirty="0" smtClean="0"/>
              <a:t>Up to </a:t>
            </a:r>
            <a:r>
              <a:rPr lang="en-US" dirty="0"/>
              <a:t>40% of the total power dissipation</a:t>
            </a:r>
          </a:p>
          <a:p>
            <a:endParaRPr lang="en-US" dirty="0"/>
          </a:p>
        </p:txBody>
      </p:sp>
    </p:spTree>
    <p:extLst>
      <p:ext uri="{BB962C8B-B14F-4D97-AF65-F5344CB8AC3E}">
        <p14:creationId xmlns:p14="http://schemas.microsoft.com/office/powerpoint/2010/main" val="3901389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achieve it?</a:t>
            </a:r>
            <a:endParaRPr lang="en-US" dirty="0"/>
          </a:p>
        </p:txBody>
      </p:sp>
      <p:sp>
        <p:nvSpPr>
          <p:cNvPr id="3" name="Content Placeholder 2"/>
          <p:cNvSpPr>
            <a:spLocks noGrp="1"/>
          </p:cNvSpPr>
          <p:nvPr>
            <p:ph sz="quarter" idx="1"/>
          </p:nvPr>
        </p:nvSpPr>
        <p:spPr/>
        <p:txBody>
          <a:bodyPr/>
          <a:lstStyle/>
          <a:p>
            <a:r>
              <a:rPr lang="en-US" dirty="0" smtClean="0"/>
              <a:t>Reduce supply voltage.</a:t>
            </a:r>
          </a:p>
          <a:p>
            <a:r>
              <a:rPr lang="en-US" dirty="0" smtClean="0"/>
              <a:t>Reducing supply voltage degrades the speed of operation.</a:t>
            </a:r>
          </a:p>
          <a:p>
            <a:r>
              <a:rPr lang="en-US" dirty="0" smtClean="0"/>
              <a:t>To support low power high speed operation we need to reduce the threshold voltage of the transistors</a:t>
            </a:r>
          </a:p>
          <a:p>
            <a:r>
              <a:rPr lang="en-US" dirty="0" smtClean="0"/>
              <a:t>Reducing Vth increases threshold current exponentially </a:t>
            </a:r>
            <a:r>
              <a:rPr lang="en-US" dirty="0" smtClean="0">
                <a:sym typeface="Wingdings"/>
              </a:rPr>
              <a:t> MTCMOS combines high </a:t>
            </a:r>
            <a:r>
              <a:rPr lang="en-US" dirty="0"/>
              <a:t>V</a:t>
            </a:r>
            <a:r>
              <a:rPr lang="en-US" baseline="-25000" dirty="0"/>
              <a:t>th</a:t>
            </a:r>
            <a:r>
              <a:rPr lang="en-US" dirty="0" smtClean="0">
                <a:sym typeface="Wingdings"/>
              </a:rPr>
              <a:t> and low </a:t>
            </a:r>
            <a:r>
              <a:rPr lang="en-US" dirty="0"/>
              <a:t>V</a:t>
            </a:r>
            <a:r>
              <a:rPr lang="en-US" baseline="-25000" dirty="0"/>
              <a:t>th</a:t>
            </a:r>
            <a:endParaRPr lang="en-US" dirty="0" smtClean="0">
              <a:sym typeface="Wingdings"/>
            </a:endParaRPr>
          </a:p>
          <a:p>
            <a:r>
              <a:rPr lang="en-US" dirty="0" smtClean="0">
                <a:sym typeface="Wingdings"/>
              </a:rPr>
              <a:t>High </a:t>
            </a:r>
            <a:r>
              <a:rPr lang="en-US" dirty="0"/>
              <a:t>V</a:t>
            </a:r>
            <a:r>
              <a:rPr lang="en-US" baseline="-25000" dirty="0"/>
              <a:t>th</a:t>
            </a:r>
            <a:r>
              <a:rPr lang="en-US" dirty="0" smtClean="0">
                <a:sym typeface="Wingdings"/>
              </a:rPr>
              <a:t> cuts off leakage current low </a:t>
            </a:r>
            <a:r>
              <a:rPr lang="en-US" dirty="0"/>
              <a:t>V</a:t>
            </a:r>
            <a:r>
              <a:rPr lang="en-US" baseline="-25000" dirty="0"/>
              <a:t>th</a:t>
            </a:r>
            <a:r>
              <a:rPr lang="en-US" dirty="0" smtClean="0">
                <a:sym typeface="Wingdings"/>
              </a:rPr>
              <a:t>-&gt;reduces delay time, hence speed of operation is improved.</a:t>
            </a:r>
            <a:endParaRPr lang="en-US" dirty="0"/>
          </a:p>
        </p:txBody>
      </p:sp>
    </p:spTree>
    <p:extLst>
      <p:ext uri="{BB962C8B-B14F-4D97-AF65-F5344CB8AC3E}">
        <p14:creationId xmlns:p14="http://schemas.microsoft.com/office/powerpoint/2010/main" val="1166323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MTCMOS</a:t>
            </a:r>
            <a:endParaRPr lang="en-US" dirty="0"/>
          </a:p>
        </p:txBody>
      </p:sp>
      <p:sp>
        <p:nvSpPr>
          <p:cNvPr id="3" name="Content Placeholder 2"/>
          <p:cNvSpPr>
            <a:spLocks noGrp="1"/>
          </p:cNvSpPr>
          <p:nvPr>
            <p:ph sz="quarter" idx="1"/>
          </p:nvPr>
        </p:nvSpPr>
        <p:spPr/>
        <p:txBody>
          <a:bodyPr>
            <a:normAutofit/>
          </a:bodyPr>
          <a:lstStyle/>
          <a:p>
            <a:r>
              <a:rPr lang="en-US" dirty="0" smtClean="0"/>
              <a:t>Disconnects the low Vth logic gates from the power supply and ground lines by cutting off the high </a:t>
            </a:r>
            <a:r>
              <a:rPr lang="en-US" dirty="0" err="1" smtClean="0"/>
              <a:t>Vt</a:t>
            </a:r>
            <a:r>
              <a:rPr lang="en-US" dirty="0" smtClean="0"/>
              <a:t> sleep transistors whenever the circuit is idle</a:t>
            </a:r>
          </a:p>
          <a:p>
            <a:r>
              <a:rPr lang="en-US" dirty="0" smtClean="0"/>
              <a:t>Sequential circuits loose their state during the sleep mode. A low leakage sleep mode with data retention capability </a:t>
            </a:r>
          </a:p>
          <a:p>
            <a:r>
              <a:rPr lang="en-US" dirty="0"/>
              <a:t>High </a:t>
            </a:r>
            <a:r>
              <a:rPr lang="en-US" smtClean="0"/>
              <a:t>threshold transistors  </a:t>
            </a:r>
            <a:r>
              <a:rPr lang="en-US" dirty="0" smtClean="0"/>
              <a:t>have intrinsically low leakage and does not require gating transistors</a:t>
            </a:r>
            <a:endParaRPr lang="en-US" dirty="0"/>
          </a:p>
        </p:txBody>
      </p:sp>
    </p:spTree>
    <p:extLst>
      <p:ext uri="{BB962C8B-B14F-4D97-AF65-F5344CB8AC3E}">
        <p14:creationId xmlns:p14="http://schemas.microsoft.com/office/powerpoint/2010/main" val="1848418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II. Methodology</a:t>
            </a:r>
            <a:endParaRPr lang="en-US" dirty="0"/>
          </a:p>
        </p:txBody>
      </p:sp>
      <p:sp>
        <p:nvSpPr>
          <p:cNvPr id="3" name="Content Placeholder 2"/>
          <p:cNvSpPr>
            <a:spLocks noGrp="1"/>
          </p:cNvSpPr>
          <p:nvPr>
            <p:ph sz="quarter" idx="1"/>
          </p:nvPr>
        </p:nvSpPr>
        <p:spPr/>
        <p:txBody>
          <a:bodyPr/>
          <a:lstStyle/>
          <a:p>
            <a:r>
              <a:rPr lang="en-US" dirty="0" smtClean="0"/>
              <a:t>Power gating</a:t>
            </a:r>
          </a:p>
          <a:p>
            <a:r>
              <a:rPr lang="en-US" dirty="0" smtClean="0"/>
              <a:t>Clock gating</a:t>
            </a:r>
          </a:p>
          <a:p>
            <a:r>
              <a:rPr lang="en-US" dirty="0" smtClean="0"/>
              <a:t>Data retention circuitry</a:t>
            </a:r>
          </a:p>
          <a:p>
            <a:r>
              <a:rPr lang="en-US" dirty="0"/>
              <a:t>Simulation </a:t>
            </a:r>
            <a:r>
              <a:rPr lang="en-US" dirty="0" smtClean="0"/>
              <a:t>Setup</a:t>
            </a:r>
          </a:p>
          <a:p>
            <a:r>
              <a:rPr lang="en-US" dirty="0" smtClean="0"/>
              <a:t>Block diagram</a:t>
            </a:r>
            <a:endParaRPr lang="en-US" dirty="0"/>
          </a:p>
        </p:txBody>
      </p:sp>
    </p:spTree>
    <p:extLst>
      <p:ext uri="{BB962C8B-B14F-4D97-AF65-F5344CB8AC3E}">
        <p14:creationId xmlns:p14="http://schemas.microsoft.com/office/powerpoint/2010/main" val="891417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Gating</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Centralized power gating</a:t>
            </a:r>
          </a:p>
          <a:p>
            <a:pPr lvl="1"/>
            <a:r>
              <a:rPr lang="en-US" dirty="0" smtClean="0"/>
              <a:t>Advantageous considering the leakage paths are mutually exclusive</a:t>
            </a:r>
          </a:p>
          <a:p>
            <a:pPr lvl="1"/>
            <a:r>
              <a:rPr lang="en-US" dirty="0" smtClean="0"/>
              <a:t>Created virtual V</a:t>
            </a:r>
            <a:r>
              <a:rPr lang="en-US" baseline="-25000" dirty="0" smtClean="0"/>
              <a:t>DD</a:t>
            </a:r>
            <a:r>
              <a:rPr lang="en-US" dirty="0" smtClean="0"/>
              <a:t> and ground rails</a:t>
            </a:r>
          </a:p>
          <a:p>
            <a:r>
              <a:rPr lang="en-US" dirty="0" smtClean="0"/>
              <a:t>Distributed power gating</a:t>
            </a:r>
          </a:p>
          <a:p>
            <a:pPr lvl="1"/>
            <a:r>
              <a:rPr lang="en-US" dirty="0" smtClean="0"/>
              <a:t>Simple </a:t>
            </a:r>
            <a:r>
              <a:rPr lang="en-US" dirty="0"/>
              <a:t>to </a:t>
            </a:r>
            <a:r>
              <a:rPr lang="en-US" dirty="0" smtClean="0"/>
              <a:t>implement</a:t>
            </a:r>
          </a:p>
          <a:p>
            <a:pPr lvl="1"/>
            <a:r>
              <a:rPr lang="en-US" dirty="0" smtClean="0"/>
              <a:t> High area overhead</a:t>
            </a:r>
          </a:p>
          <a:p>
            <a:pPr lvl="1"/>
            <a:r>
              <a:rPr lang="en-US" dirty="0" smtClean="0"/>
              <a:t>Stack effect can degrade the performance</a:t>
            </a:r>
          </a:p>
          <a:p>
            <a:pPr lvl="1"/>
            <a:r>
              <a:rPr lang="en-US" dirty="0" smtClean="0"/>
              <a:t>More immune to ground bounce or voltage droop</a:t>
            </a:r>
          </a:p>
          <a:p>
            <a:r>
              <a:rPr lang="en-US" dirty="0" smtClean="0"/>
              <a:t>Sleep control signal for maintaining and storing the circuit state during and after the sleep mode</a:t>
            </a:r>
          </a:p>
          <a:p>
            <a:r>
              <a:rPr lang="en-US" dirty="0"/>
              <a:t>The gating transistors are </a:t>
            </a:r>
            <a:r>
              <a:rPr lang="en-US" b="1" dirty="0"/>
              <a:t>“on</a:t>
            </a:r>
            <a:r>
              <a:rPr lang="en-US" b="1" dirty="0" smtClean="0"/>
              <a:t>” </a:t>
            </a:r>
            <a:r>
              <a:rPr lang="en-US" dirty="0" smtClean="0"/>
              <a:t>during </a:t>
            </a:r>
            <a:r>
              <a:rPr lang="en-US" dirty="0"/>
              <a:t>active mode and need to be wide enough to provide the </a:t>
            </a:r>
            <a:r>
              <a:rPr lang="en-US" dirty="0" smtClean="0"/>
              <a:t>required active </a:t>
            </a:r>
            <a:r>
              <a:rPr lang="en-US" dirty="0"/>
              <a:t>current without significantly affecting performance</a:t>
            </a:r>
            <a:r>
              <a:rPr lang="en-US" dirty="0" smtClean="0"/>
              <a:t>.</a:t>
            </a:r>
          </a:p>
          <a:p>
            <a:r>
              <a:rPr lang="en-US" dirty="0" smtClean="0"/>
              <a:t>Decide between fine and coarse granularity based on the circuit to avoid leakage paths</a:t>
            </a:r>
          </a:p>
          <a:p>
            <a:pPr lvl="1"/>
            <a:r>
              <a:rPr lang="en-US" dirty="0" smtClean="0"/>
              <a:t>If isolated circuitry is used for data storage—coarse granularity</a:t>
            </a:r>
          </a:p>
          <a:p>
            <a:pPr lvl="1"/>
            <a:endParaRPr lang="en-US" dirty="0" smtClean="0"/>
          </a:p>
          <a:p>
            <a:endParaRPr lang="en-US" dirty="0"/>
          </a:p>
        </p:txBody>
      </p:sp>
    </p:spTree>
    <p:extLst>
      <p:ext uri="{BB962C8B-B14F-4D97-AF65-F5344CB8AC3E}">
        <p14:creationId xmlns:p14="http://schemas.microsoft.com/office/powerpoint/2010/main" val="19075431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1005</TotalTime>
  <Words>2729</Words>
  <Application>Microsoft Macintosh PowerPoint</Application>
  <PresentationFormat>On-screen Show (4:3)</PresentationFormat>
  <Paragraphs>271</Paragraphs>
  <Slides>42</Slides>
  <Notes>24</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Civic</vt:lpstr>
      <vt:lpstr>Multi Threshold Technique for High Speed and Low Power Consumption CMOS Circuits </vt:lpstr>
      <vt:lpstr>Topics covered</vt:lpstr>
      <vt:lpstr>I. Introduction</vt:lpstr>
      <vt:lpstr>Need for Low Power Design</vt:lpstr>
      <vt:lpstr>Reasons for Power Dissipation in flip-flops</vt:lpstr>
      <vt:lpstr>How to achieve it?</vt:lpstr>
      <vt:lpstr>MTCMOS</vt:lpstr>
      <vt:lpstr>II. Methodology</vt:lpstr>
      <vt:lpstr>Power Gating</vt:lpstr>
      <vt:lpstr>Clock Gating</vt:lpstr>
      <vt:lpstr>Data Retention Circuitry</vt:lpstr>
      <vt:lpstr>Simulation Setup</vt:lpstr>
      <vt:lpstr>Block Diagram</vt:lpstr>
      <vt:lpstr>III. Framework</vt:lpstr>
      <vt:lpstr>1. Pseudo static MTCMOS with outer feedback</vt:lpstr>
      <vt:lpstr>1. Pseudo static MTCMOS with outer feedback</vt:lpstr>
      <vt:lpstr>1. Pseudo static MTCMOS with outer feedback</vt:lpstr>
      <vt:lpstr>2. C2MOS Static MTCMOS Flip-flop</vt:lpstr>
      <vt:lpstr>2. C2MOS Static MTCMOS Flip-flop</vt:lpstr>
      <vt:lpstr>3. Master Side MTCMOS Flip-flop with OF</vt:lpstr>
      <vt:lpstr>3. Master Side MTCMOS Flip-flop with OF</vt:lpstr>
      <vt:lpstr>3. Master Side MTCMOS Flip-flop with OF</vt:lpstr>
      <vt:lpstr>4. Conventional MTCMOS flip-flop with data preserving sleep mode</vt:lpstr>
      <vt:lpstr>4. Conventional MTCMOS Flip-flop with Data Preserving Sleep Mode</vt:lpstr>
      <vt:lpstr>5. SRAM MTCMOS Flip-flop </vt:lpstr>
      <vt:lpstr>5. SRAM MTCMOS Flip-flop </vt:lpstr>
      <vt:lpstr>Metrics Analysis</vt:lpstr>
      <vt:lpstr>Metrics Analysis</vt:lpstr>
      <vt:lpstr>Metrics Analysis</vt:lpstr>
      <vt:lpstr>Metrics Analysis</vt:lpstr>
      <vt:lpstr>Metrics Analysis</vt:lpstr>
      <vt:lpstr>New MTOF Flip-flop Design</vt:lpstr>
      <vt:lpstr>Rising-edge MTCMOS FF with Slave-side OF Design 1</vt:lpstr>
      <vt:lpstr>Rising-edge MTCMOS FF with Slave-side OF Design 1</vt:lpstr>
      <vt:lpstr>Rising-edge MTCMOS FF with Slave-side OF Design 1</vt:lpstr>
      <vt:lpstr>Rising-edge MTCMOS FF with Slave-side OF Design 1</vt:lpstr>
      <vt:lpstr>Rising-edge MTCMOS FF with Slave-side OF Design 1</vt:lpstr>
      <vt:lpstr>Rising-edge MTCMOS FF with Slave-side OF Design 2</vt:lpstr>
      <vt:lpstr>Rising-edge MTCMOS FF with Slave-side OF Design 2</vt:lpstr>
      <vt:lpstr>Rising-edge MTCMOS FF with Slave-side OF Design 2</vt:lpstr>
      <vt:lpstr>Rising-edge MTCMOS FF with Slave-side OF Design 1 &amp; 2</vt:lpstr>
      <vt:lpstr>Conclusion </vt:lpstr>
    </vt:vector>
  </TitlesOfParts>
  <Company>University of Virginia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 Threshold Technique for High Speed and Low Power Consumption CMOS Circuits </dc:title>
  <dc:creator>Aanchal Gupta</dc:creator>
  <cp:lastModifiedBy>Xiaoyu Hu</cp:lastModifiedBy>
  <cp:revision>73</cp:revision>
  <dcterms:created xsi:type="dcterms:W3CDTF">2012-12-10T00:00:23Z</dcterms:created>
  <dcterms:modified xsi:type="dcterms:W3CDTF">2012-12-10T17:31:21Z</dcterms:modified>
</cp:coreProperties>
</file>